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4"/>
  </p:sldMasterIdLst>
  <p:notesMasterIdLst>
    <p:notesMasterId r:id="rId7"/>
  </p:notesMasterIdLst>
  <p:sldIdLst>
    <p:sldId id="256" r:id="rId5"/>
    <p:sldId id="257" r:id="rId6"/>
  </p:sldIdLst>
  <p:sldSz cx="15119350" cy="10691813"/>
  <p:notesSz cx="6858000" cy="9144000"/>
  <p:embeddedFontLst>
    <p:embeddedFont>
      <p:font typeface="Handlee" panose="020B0604020202020204" charset="0"/>
      <p:regular r:id="rId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368">
          <p15:clr>
            <a:srgbClr val="A4A3A4"/>
          </p15:clr>
        </p15:guide>
        <p15:guide id="2" pos="476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inimized">
    <p:restoredLeft sz="0" autoAdjust="0"/>
    <p:restoredTop sz="0" autoAdjust="0"/>
  </p:normalViewPr>
  <p:slideViewPr>
    <p:cSldViewPr snapToGrid="0">
      <p:cViewPr>
        <p:scale>
          <a:sx n="100" d="100"/>
          <a:sy n="100" d="100"/>
        </p:scale>
        <p:origin x="702" y="-2898"/>
      </p:cViewPr>
      <p:guideLst>
        <p:guide orient="horz" pos="3368"/>
        <p:guide pos="476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004765" y="685800"/>
            <a:ext cx="48492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b8b0ede3c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b8b0ede3c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515423" y="1547778"/>
            <a:ext cx="14089200" cy="4266600"/>
          </a:xfrm>
          <a:prstGeom prst="rect">
            <a:avLst/>
          </a:prstGeom>
        </p:spPr>
        <p:txBody>
          <a:bodyPr spcFirstLastPara="1" wrap="square" lIns="174750" tIns="174750" rIns="174750" bIns="17475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800"/>
              <a:buNone/>
              <a:defRPr sz="9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800"/>
              <a:buNone/>
              <a:defRPr sz="9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800"/>
              <a:buNone/>
              <a:defRPr sz="9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800"/>
              <a:buNone/>
              <a:defRPr sz="9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800"/>
              <a:buNone/>
              <a:defRPr sz="9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800"/>
              <a:buNone/>
              <a:defRPr sz="9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800"/>
              <a:buNone/>
              <a:defRPr sz="9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800"/>
              <a:buNone/>
              <a:defRPr sz="9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800"/>
              <a:buNone/>
              <a:defRPr sz="9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515409" y="5891409"/>
            <a:ext cx="14089200" cy="1647900"/>
          </a:xfrm>
          <a:prstGeom prst="rect">
            <a:avLst/>
          </a:prstGeom>
        </p:spPr>
        <p:txBody>
          <a:bodyPr spcFirstLastPara="1" wrap="square" lIns="174750" tIns="174750" rIns="174750" bIns="17475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4009576" y="9693616"/>
            <a:ext cx="907200" cy="818400"/>
          </a:xfrm>
          <a:prstGeom prst="rect">
            <a:avLst/>
          </a:prstGeom>
        </p:spPr>
        <p:txBody>
          <a:bodyPr spcFirstLastPara="1" wrap="square" lIns="174750" tIns="174750" rIns="174750" bIns="1747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515409" y="2299346"/>
            <a:ext cx="14089200" cy="4081500"/>
          </a:xfrm>
          <a:prstGeom prst="rect">
            <a:avLst/>
          </a:prstGeom>
        </p:spPr>
        <p:txBody>
          <a:bodyPr spcFirstLastPara="1" wrap="square" lIns="174750" tIns="174750" rIns="174750" bIns="17475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3000"/>
              <a:buNone/>
              <a:defRPr sz="2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23000"/>
              <a:buNone/>
              <a:defRPr sz="23000"/>
            </a:lvl2pPr>
            <a:lvl3pPr lvl="2" algn="ctr">
              <a:spcBef>
                <a:spcPts val="0"/>
              </a:spcBef>
              <a:spcAft>
                <a:spcPts val="0"/>
              </a:spcAft>
              <a:buSzPts val="23000"/>
              <a:buNone/>
              <a:defRPr sz="23000"/>
            </a:lvl3pPr>
            <a:lvl4pPr lvl="3" algn="ctr">
              <a:spcBef>
                <a:spcPts val="0"/>
              </a:spcBef>
              <a:spcAft>
                <a:spcPts val="0"/>
              </a:spcAft>
              <a:buSzPts val="23000"/>
              <a:buNone/>
              <a:defRPr sz="23000"/>
            </a:lvl4pPr>
            <a:lvl5pPr lvl="4" algn="ctr">
              <a:spcBef>
                <a:spcPts val="0"/>
              </a:spcBef>
              <a:spcAft>
                <a:spcPts val="0"/>
              </a:spcAft>
              <a:buSzPts val="23000"/>
              <a:buNone/>
              <a:defRPr sz="23000"/>
            </a:lvl5pPr>
            <a:lvl6pPr lvl="5" algn="ctr">
              <a:spcBef>
                <a:spcPts val="0"/>
              </a:spcBef>
              <a:spcAft>
                <a:spcPts val="0"/>
              </a:spcAft>
              <a:buSzPts val="23000"/>
              <a:buNone/>
              <a:defRPr sz="23000"/>
            </a:lvl6pPr>
            <a:lvl7pPr lvl="6" algn="ctr">
              <a:spcBef>
                <a:spcPts val="0"/>
              </a:spcBef>
              <a:spcAft>
                <a:spcPts val="0"/>
              </a:spcAft>
              <a:buSzPts val="23000"/>
              <a:buNone/>
              <a:defRPr sz="23000"/>
            </a:lvl7pPr>
            <a:lvl8pPr lvl="7" algn="ctr">
              <a:spcBef>
                <a:spcPts val="0"/>
              </a:spcBef>
              <a:spcAft>
                <a:spcPts val="0"/>
              </a:spcAft>
              <a:buSzPts val="23000"/>
              <a:buNone/>
              <a:defRPr sz="23000"/>
            </a:lvl8pPr>
            <a:lvl9pPr lvl="8" algn="ctr">
              <a:spcBef>
                <a:spcPts val="0"/>
              </a:spcBef>
              <a:spcAft>
                <a:spcPts val="0"/>
              </a:spcAft>
              <a:buSzPts val="23000"/>
              <a:buNone/>
              <a:defRPr sz="23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515409" y="6552657"/>
            <a:ext cx="14089200" cy="2703600"/>
          </a:xfrm>
          <a:prstGeom prst="rect">
            <a:avLst/>
          </a:prstGeom>
        </p:spPr>
        <p:txBody>
          <a:bodyPr spcFirstLastPara="1" wrap="square" lIns="174750" tIns="174750" rIns="174750" bIns="174750" anchor="t" anchorCtr="0">
            <a:normAutofit/>
          </a:bodyPr>
          <a:lstStyle>
            <a:lvl1pPr marL="457200" lvl="0" indent="-450850" algn="ctr">
              <a:spcBef>
                <a:spcPts val="0"/>
              </a:spcBef>
              <a:spcAft>
                <a:spcPts val="0"/>
              </a:spcAft>
              <a:buSzPts val="3500"/>
              <a:buChar char="●"/>
              <a:defRPr/>
            </a:lvl1pPr>
            <a:lvl2pPr marL="914400" lvl="1" indent="-393700" algn="ctr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371600" lvl="2" indent="-393700" algn="ctr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1828800" lvl="3" indent="-393700" algn="ctr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2286000" lvl="4" indent="-393700" algn="ctr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2743200" lvl="5" indent="-393700" algn="ctr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3200400" lvl="6" indent="-393700" algn="ctr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3657600" lvl="7" indent="-393700" algn="ctr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4114800" lvl="8" indent="-393700" algn="ctr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4009576" y="9693616"/>
            <a:ext cx="907200" cy="818400"/>
          </a:xfrm>
          <a:prstGeom prst="rect">
            <a:avLst/>
          </a:prstGeom>
        </p:spPr>
        <p:txBody>
          <a:bodyPr spcFirstLastPara="1" wrap="square" lIns="174750" tIns="174750" rIns="174750" bIns="1747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4009576" y="9693616"/>
            <a:ext cx="907200" cy="818400"/>
          </a:xfrm>
          <a:prstGeom prst="rect">
            <a:avLst/>
          </a:prstGeom>
        </p:spPr>
        <p:txBody>
          <a:bodyPr spcFirstLastPara="1" wrap="square" lIns="174750" tIns="174750" rIns="174750" bIns="1747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515409" y="4471058"/>
            <a:ext cx="14089200" cy="1749900"/>
          </a:xfrm>
          <a:prstGeom prst="rect">
            <a:avLst/>
          </a:prstGeom>
        </p:spPr>
        <p:txBody>
          <a:bodyPr spcFirstLastPara="1" wrap="square" lIns="174750" tIns="174750" rIns="174750" bIns="1747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4009576" y="9693616"/>
            <a:ext cx="907200" cy="818400"/>
          </a:xfrm>
          <a:prstGeom prst="rect">
            <a:avLst/>
          </a:prstGeom>
        </p:spPr>
        <p:txBody>
          <a:bodyPr spcFirstLastPara="1" wrap="square" lIns="174750" tIns="174750" rIns="174750" bIns="1747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515409" y="925091"/>
            <a:ext cx="14089200" cy="1190400"/>
          </a:xfrm>
          <a:prstGeom prst="rect">
            <a:avLst/>
          </a:prstGeom>
        </p:spPr>
        <p:txBody>
          <a:bodyPr spcFirstLastPara="1" wrap="square" lIns="174750" tIns="174750" rIns="174750" bIns="17475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515409" y="2395696"/>
            <a:ext cx="14089200" cy="7101600"/>
          </a:xfrm>
          <a:prstGeom prst="rect">
            <a:avLst/>
          </a:prstGeom>
        </p:spPr>
        <p:txBody>
          <a:bodyPr spcFirstLastPara="1" wrap="square" lIns="174750" tIns="174750" rIns="174750" bIns="174750" anchor="t" anchorCtr="0">
            <a:normAutofit/>
          </a:bodyPr>
          <a:lstStyle>
            <a:lvl1pPr marL="457200" lvl="0" indent="-450850">
              <a:spcBef>
                <a:spcPts val="0"/>
              </a:spcBef>
              <a:spcAft>
                <a:spcPts val="0"/>
              </a:spcAft>
              <a:buSzPts val="3500"/>
              <a:buChar char="●"/>
              <a:defRPr/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4009576" y="9693616"/>
            <a:ext cx="907200" cy="818400"/>
          </a:xfrm>
          <a:prstGeom prst="rect">
            <a:avLst/>
          </a:prstGeom>
        </p:spPr>
        <p:txBody>
          <a:bodyPr spcFirstLastPara="1" wrap="square" lIns="174750" tIns="174750" rIns="174750" bIns="1747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515409" y="925091"/>
            <a:ext cx="14089200" cy="1190400"/>
          </a:xfrm>
          <a:prstGeom prst="rect">
            <a:avLst/>
          </a:prstGeom>
        </p:spPr>
        <p:txBody>
          <a:bodyPr spcFirstLastPara="1" wrap="square" lIns="174750" tIns="174750" rIns="174750" bIns="17475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515409" y="2395696"/>
            <a:ext cx="6614100" cy="7101600"/>
          </a:xfrm>
          <a:prstGeom prst="rect">
            <a:avLst/>
          </a:prstGeom>
        </p:spPr>
        <p:txBody>
          <a:bodyPr spcFirstLastPara="1" wrap="square" lIns="174750" tIns="174750" rIns="174750" bIns="174750" anchor="t" anchorCtr="0">
            <a:normAutofit/>
          </a:bodyPr>
          <a:lstStyle>
            <a:lvl1pPr marL="457200" lvl="0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7990583" y="2395696"/>
            <a:ext cx="6614100" cy="7101600"/>
          </a:xfrm>
          <a:prstGeom prst="rect">
            <a:avLst/>
          </a:prstGeom>
        </p:spPr>
        <p:txBody>
          <a:bodyPr spcFirstLastPara="1" wrap="square" lIns="174750" tIns="174750" rIns="174750" bIns="174750" anchor="t" anchorCtr="0">
            <a:normAutofit/>
          </a:bodyPr>
          <a:lstStyle>
            <a:lvl1pPr marL="457200" lvl="0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4009576" y="9693616"/>
            <a:ext cx="907200" cy="818400"/>
          </a:xfrm>
          <a:prstGeom prst="rect">
            <a:avLst/>
          </a:prstGeom>
        </p:spPr>
        <p:txBody>
          <a:bodyPr spcFirstLastPara="1" wrap="square" lIns="174750" tIns="174750" rIns="174750" bIns="1747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515409" y="925091"/>
            <a:ext cx="14089200" cy="1190400"/>
          </a:xfrm>
          <a:prstGeom prst="rect">
            <a:avLst/>
          </a:prstGeom>
        </p:spPr>
        <p:txBody>
          <a:bodyPr spcFirstLastPara="1" wrap="square" lIns="174750" tIns="174750" rIns="174750" bIns="17475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4009576" y="9693616"/>
            <a:ext cx="907200" cy="818400"/>
          </a:xfrm>
          <a:prstGeom prst="rect">
            <a:avLst/>
          </a:prstGeom>
        </p:spPr>
        <p:txBody>
          <a:bodyPr spcFirstLastPara="1" wrap="square" lIns="174750" tIns="174750" rIns="174750" bIns="1747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515409" y="1154948"/>
            <a:ext cx="4643100" cy="1570500"/>
          </a:xfrm>
          <a:prstGeom prst="rect">
            <a:avLst/>
          </a:prstGeom>
        </p:spPr>
        <p:txBody>
          <a:bodyPr spcFirstLastPara="1" wrap="square" lIns="174750" tIns="174750" rIns="174750" bIns="17475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1pPr>
            <a:lvl2pPr lvl="1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2pPr>
            <a:lvl3pPr lvl="2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3pPr>
            <a:lvl4pPr lvl="3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4pPr>
            <a:lvl5pPr lvl="4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5pPr>
            <a:lvl6pPr lvl="5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6pPr>
            <a:lvl7pPr lvl="6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7pPr>
            <a:lvl8pPr lvl="7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8pPr>
            <a:lvl9pPr lvl="8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515409" y="2888617"/>
            <a:ext cx="4643100" cy="6608700"/>
          </a:xfrm>
          <a:prstGeom prst="rect">
            <a:avLst/>
          </a:prstGeom>
        </p:spPr>
        <p:txBody>
          <a:bodyPr spcFirstLastPara="1" wrap="square" lIns="174750" tIns="174750" rIns="174750" bIns="174750" anchor="t" anchorCtr="0">
            <a:norm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4009576" y="9693616"/>
            <a:ext cx="907200" cy="818400"/>
          </a:xfrm>
          <a:prstGeom prst="rect">
            <a:avLst/>
          </a:prstGeom>
        </p:spPr>
        <p:txBody>
          <a:bodyPr spcFirstLastPara="1" wrap="square" lIns="174750" tIns="174750" rIns="174750" bIns="1747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810650" y="935745"/>
            <a:ext cx="10529400" cy="8504100"/>
          </a:xfrm>
          <a:prstGeom prst="rect">
            <a:avLst/>
          </a:prstGeom>
        </p:spPr>
        <p:txBody>
          <a:bodyPr spcFirstLastPara="1" wrap="square" lIns="174750" tIns="174750" rIns="174750" bIns="17475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100"/>
              <a:buNone/>
              <a:defRPr sz="9100"/>
            </a:lvl1pPr>
            <a:lvl2pPr lvl="1">
              <a:spcBef>
                <a:spcPts val="0"/>
              </a:spcBef>
              <a:spcAft>
                <a:spcPts val="0"/>
              </a:spcAft>
              <a:buSzPts val="9100"/>
              <a:buNone/>
              <a:defRPr sz="9100"/>
            </a:lvl2pPr>
            <a:lvl3pPr lvl="2">
              <a:spcBef>
                <a:spcPts val="0"/>
              </a:spcBef>
              <a:spcAft>
                <a:spcPts val="0"/>
              </a:spcAft>
              <a:buSzPts val="9100"/>
              <a:buNone/>
              <a:defRPr sz="9100"/>
            </a:lvl3pPr>
            <a:lvl4pPr lvl="3">
              <a:spcBef>
                <a:spcPts val="0"/>
              </a:spcBef>
              <a:spcAft>
                <a:spcPts val="0"/>
              </a:spcAft>
              <a:buSzPts val="9100"/>
              <a:buNone/>
              <a:defRPr sz="9100"/>
            </a:lvl4pPr>
            <a:lvl5pPr lvl="4">
              <a:spcBef>
                <a:spcPts val="0"/>
              </a:spcBef>
              <a:spcAft>
                <a:spcPts val="0"/>
              </a:spcAft>
              <a:buSzPts val="9100"/>
              <a:buNone/>
              <a:defRPr sz="9100"/>
            </a:lvl5pPr>
            <a:lvl6pPr lvl="5">
              <a:spcBef>
                <a:spcPts val="0"/>
              </a:spcBef>
              <a:spcAft>
                <a:spcPts val="0"/>
              </a:spcAft>
              <a:buSzPts val="9100"/>
              <a:buNone/>
              <a:defRPr sz="9100"/>
            </a:lvl6pPr>
            <a:lvl7pPr lvl="6">
              <a:spcBef>
                <a:spcPts val="0"/>
              </a:spcBef>
              <a:spcAft>
                <a:spcPts val="0"/>
              </a:spcAft>
              <a:buSzPts val="9100"/>
              <a:buNone/>
              <a:defRPr sz="9100"/>
            </a:lvl7pPr>
            <a:lvl8pPr lvl="7">
              <a:spcBef>
                <a:spcPts val="0"/>
              </a:spcBef>
              <a:spcAft>
                <a:spcPts val="0"/>
              </a:spcAft>
              <a:buSzPts val="9100"/>
              <a:buNone/>
              <a:defRPr sz="9100"/>
            </a:lvl8pPr>
            <a:lvl9pPr lvl="8">
              <a:spcBef>
                <a:spcPts val="0"/>
              </a:spcBef>
              <a:spcAft>
                <a:spcPts val="0"/>
              </a:spcAft>
              <a:buSzPts val="9100"/>
              <a:buNone/>
              <a:defRPr sz="91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4009576" y="9693616"/>
            <a:ext cx="907200" cy="818400"/>
          </a:xfrm>
          <a:prstGeom prst="rect">
            <a:avLst/>
          </a:prstGeom>
        </p:spPr>
        <p:txBody>
          <a:bodyPr spcFirstLastPara="1" wrap="square" lIns="174750" tIns="174750" rIns="174750" bIns="1747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7560000" y="-260"/>
            <a:ext cx="7560000" cy="10692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74750" tIns="174750" rIns="174750" bIns="1747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439016" y="2563450"/>
            <a:ext cx="6688800" cy="3081300"/>
          </a:xfrm>
          <a:prstGeom prst="rect">
            <a:avLst/>
          </a:prstGeom>
        </p:spPr>
        <p:txBody>
          <a:bodyPr spcFirstLastPara="1" wrap="square" lIns="174750" tIns="174750" rIns="174750" bIns="17475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1pPr>
            <a:lvl2pPr lvl="1" algn="ctr"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2pPr>
            <a:lvl3pPr lvl="2" algn="ctr"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3pPr>
            <a:lvl4pPr lvl="3" algn="ctr"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4pPr>
            <a:lvl5pPr lvl="4" algn="ctr"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5pPr>
            <a:lvl6pPr lvl="5" algn="ctr"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6pPr>
            <a:lvl7pPr lvl="6" algn="ctr"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7pPr>
            <a:lvl8pPr lvl="7" algn="ctr"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8pPr>
            <a:lvl9pPr lvl="8" algn="ctr"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439016" y="5826865"/>
            <a:ext cx="6688800" cy="2567100"/>
          </a:xfrm>
          <a:prstGeom prst="rect">
            <a:avLst/>
          </a:prstGeom>
        </p:spPr>
        <p:txBody>
          <a:bodyPr spcFirstLastPara="1" wrap="square" lIns="174750" tIns="174750" rIns="174750" bIns="17475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8167677" y="1505164"/>
            <a:ext cx="6344700" cy="7681500"/>
          </a:xfrm>
          <a:prstGeom prst="rect">
            <a:avLst/>
          </a:prstGeom>
        </p:spPr>
        <p:txBody>
          <a:bodyPr spcFirstLastPara="1" wrap="square" lIns="174750" tIns="174750" rIns="174750" bIns="174750" anchor="ctr" anchorCtr="0">
            <a:normAutofit/>
          </a:bodyPr>
          <a:lstStyle>
            <a:lvl1pPr marL="457200" lvl="0" indent="-450850">
              <a:spcBef>
                <a:spcPts val="0"/>
              </a:spcBef>
              <a:spcAft>
                <a:spcPts val="0"/>
              </a:spcAft>
              <a:buSzPts val="3500"/>
              <a:buChar char="●"/>
              <a:defRPr/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4009576" y="9693616"/>
            <a:ext cx="907200" cy="818400"/>
          </a:xfrm>
          <a:prstGeom prst="rect">
            <a:avLst/>
          </a:prstGeom>
        </p:spPr>
        <p:txBody>
          <a:bodyPr spcFirstLastPara="1" wrap="square" lIns="174750" tIns="174750" rIns="174750" bIns="1747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515409" y="8794266"/>
            <a:ext cx="9919200" cy="1257900"/>
          </a:xfrm>
          <a:prstGeom prst="rect">
            <a:avLst/>
          </a:prstGeom>
        </p:spPr>
        <p:txBody>
          <a:bodyPr spcFirstLastPara="1" wrap="square" lIns="174750" tIns="174750" rIns="174750" bIns="174750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4009576" y="9693616"/>
            <a:ext cx="907200" cy="818400"/>
          </a:xfrm>
          <a:prstGeom prst="rect">
            <a:avLst/>
          </a:prstGeom>
        </p:spPr>
        <p:txBody>
          <a:bodyPr spcFirstLastPara="1" wrap="square" lIns="174750" tIns="174750" rIns="174750" bIns="1747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15409" y="925091"/>
            <a:ext cx="14089200" cy="11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750" tIns="174750" rIns="174750" bIns="17475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  <a:defRPr sz="54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  <a:defRPr sz="54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  <a:defRPr sz="54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  <a:defRPr sz="54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  <a:defRPr sz="54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  <a:defRPr sz="54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  <a:defRPr sz="54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  <a:defRPr sz="54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  <a:defRPr sz="5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15409" y="2395696"/>
            <a:ext cx="14089200" cy="71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750" tIns="174750" rIns="174750" bIns="174750" anchor="t" anchorCtr="0">
            <a:normAutofit/>
          </a:bodyPr>
          <a:lstStyle>
            <a:lvl1pPr marL="457200" lvl="0" indent="-450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Char char="●"/>
              <a:defRPr sz="3500">
                <a:solidFill>
                  <a:schemeClr val="dk2"/>
                </a:solidFill>
              </a:defRPr>
            </a:lvl1pPr>
            <a:lvl2pPr marL="914400" lvl="1" indent="-3937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Char char="○"/>
              <a:defRPr sz="2600">
                <a:solidFill>
                  <a:schemeClr val="dk2"/>
                </a:solidFill>
              </a:defRPr>
            </a:lvl2pPr>
            <a:lvl3pPr marL="1371600" lvl="2" indent="-3937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Char char="■"/>
              <a:defRPr sz="2600">
                <a:solidFill>
                  <a:schemeClr val="dk2"/>
                </a:solidFill>
              </a:defRPr>
            </a:lvl3pPr>
            <a:lvl4pPr marL="1828800" lvl="3" indent="-3937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Char char="●"/>
              <a:defRPr sz="2600">
                <a:solidFill>
                  <a:schemeClr val="dk2"/>
                </a:solidFill>
              </a:defRPr>
            </a:lvl4pPr>
            <a:lvl5pPr marL="2286000" lvl="4" indent="-3937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Char char="○"/>
              <a:defRPr sz="2600">
                <a:solidFill>
                  <a:schemeClr val="dk2"/>
                </a:solidFill>
              </a:defRPr>
            </a:lvl5pPr>
            <a:lvl6pPr marL="2743200" lvl="5" indent="-3937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Char char="■"/>
              <a:defRPr sz="2600">
                <a:solidFill>
                  <a:schemeClr val="dk2"/>
                </a:solidFill>
              </a:defRPr>
            </a:lvl6pPr>
            <a:lvl7pPr marL="3200400" lvl="6" indent="-3937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Char char="●"/>
              <a:defRPr sz="2600">
                <a:solidFill>
                  <a:schemeClr val="dk2"/>
                </a:solidFill>
              </a:defRPr>
            </a:lvl7pPr>
            <a:lvl8pPr marL="3657600" lvl="7" indent="-3937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Char char="○"/>
              <a:defRPr sz="2600">
                <a:solidFill>
                  <a:schemeClr val="dk2"/>
                </a:solidFill>
              </a:defRPr>
            </a:lvl8pPr>
            <a:lvl9pPr marL="4114800" lvl="8" indent="-3937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Char char="■"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4009576" y="9693616"/>
            <a:ext cx="907200" cy="8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750" tIns="174750" rIns="174750" bIns="174750" anchor="ctr" anchorCtr="0">
            <a:normAutofit/>
          </a:bodyPr>
          <a:lstStyle>
            <a:lvl1pPr lvl="0" algn="r">
              <a:buNone/>
              <a:defRPr sz="1900">
                <a:solidFill>
                  <a:schemeClr val="dk2"/>
                </a:solidFill>
              </a:defRPr>
            </a:lvl1pPr>
            <a:lvl2pPr lvl="1" algn="r">
              <a:buNone/>
              <a:defRPr sz="1900">
                <a:solidFill>
                  <a:schemeClr val="dk2"/>
                </a:solidFill>
              </a:defRPr>
            </a:lvl2pPr>
            <a:lvl3pPr lvl="2" algn="r">
              <a:buNone/>
              <a:defRPr sz="1900">
                <a:solidFill>
                  <a:schemeClr val="dk2"/>
                </a:solidFill>
              </a:defRPr>
            </a:lvl3pPr>
            <a:lvl4pPr lvl="3" algn="r">
              <a:buNone/>
              <a:defRPr sz="1900">
                <a:solidFill>
                  <a:schemeClr val="dk2"/>
                </a:solidFill>
              </a:defRPr>
            </a:lvl4pPr>
            <a:lvl5pPr lvl="4" algn="r">
              <a:buNone/>
              <a:defRPr sz="1900">
                <a:solidFill>
                  <a:schemeClr val="dk2"/>
                </a:solidFill>
              </a:defRPr>
            </a:lvl5pPr>
            <a:lvl6pPr lvl="5" algn="r">
              <a:buNone/>
              <a:defRPr sz="1900">
                <a:solidFill>
                  <a:schemeClr val="dk2"/>
                </a:solidFill>
              </a:defRPr>
            </a:lvl6pPr>
            <a:lvl7pPr lvl="6" algn="r">
              <a:buNone/>
              <a:defRPr sz="1900">
                <a:solidFill>
                  <a:schemeClr val="dk2"/>
                </a:solidFill>
              </a:defRPr>
            </a:lvl7pPr>
            <a:lvl8pPr lvl="7" algn="r">
              <a:buNone/>
              <a:defRPr sz="1900">
                <a:solidFill>
                  <a:schemeClr val="dk2"/>
                </a:solidFill>
              </a:defRPr>
            </a:lvl8pPr>
            <a:lvl9pPr lvl="8" algn="r">
              <a:buNone/>
              <a:defRPr sz="19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jpe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jpeg"/><Relationship Id="rId18" Type="http://schemas.openxmlformats.org/officeDocument/2006/relationships/image" Target="../media/image40.jpeg"/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jpe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19" Type="http://schemas.openxmlformats.org/officeDocument/2006/relationships/image" Target="../media/image41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15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5886" y="5630302"/>
            <a:ext cx="559474" cy="481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0" name="Picture 6" descr="The Little Raindrop : Gray, Joanna, Kolanovic, Dubravka: Amazon.co.uk: Book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89" y="1657447"/>
            <a:ext cx="1592229" cy="159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Google Shape;54;p13"/>
          <p:cNvSpPr txBox="1"/>
          <p:nvPr/>
        </p:nvSpPr>
        <p:spPr>
          <a:xfrm>
            <a:off x="227850" y="90875"/>
            <a:ext cx="8451900" cy="66069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174750" tIns="174750" rIns="174750" bIns="17475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u="sng" dirty="0">
                <a:latin typeface="+mj-lt"/>
                <a:ea typeface="Handlee"/>
                <a:cs typeface="Handlee"/>
                <a:sym typeface="Handlee"/>
              </a:rPr>
              <a:t>Early Years: Knowledge Organiser: Spring 2: Puddles and Rainbows</a:t>
            </a:r>
            <a:endParaRPr sz="2500" u="sng" dirty="0">
              <a:latin typeface="+mj-lt"/>
              <a:ea typeface="Handlee"/>
              <a:cs typeface="Handlee"/>
              <a:sym typeface="Handlee"/>
            </a:endParaRPr>
          </a:p>
        </p:txBody>
      </p:sp>
      <p:sp>
        <p:nvSpPr>
          <p:cNvPr id="55" name="Google Shape;55;p13"/>
          <p:cNvSpPr txBox="1"/>
          <p:nvPr/>
        </p:nvSpPr>
        <p:spPr>
          <a:xfrm>
            <a:off x="206775" y="812375"/>
            <a:ext cx="1649321" cy="7224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174750" tIns="174750" rIns="174750" bIns="17475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u="sng" dirty="0">
                <a:latin typeface="+mj-lt"/>
                <a:ea typeface="Handlee"/>
                <a:cs typeface="Handlee"/>
                <a:sym typeface="Handlee"/>
              </a:rPr>
              <a:t>Key Books:</a:t>
            </a:r>
            <a:r>
              <a:rPr lang="en-GB" sz="2400" u="sng" dirty="0">
                <a:latin typeface="+mj-lt"/>
                <a:ea typeface="Handlee"/>
                <a:cs typeface="Handlee"/>
                <a:sym typeface="Handlee"/>
              </a:rPr>
              <a:t> </a:t>
            </a:r>
            <a:endParaRPr sz="2400" u="sng" dirty="0">
              <a:latin typeface="+mj-lt"/>
              <a:ea typeface="Handlee"/>
              <a:cs typeface="Handlee"/>
              <a:sym typeface="Handlee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266146" y="3432841"/>
            <a:ext cx="3247682" cy="1877407"/>
          </a:xfrm>
          <a:prstGeom prst="rect">
            <a:avLst/>
          </a:prstGeom>
          <a:solidFill>
            <a:srgbClr val="EFEFE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 b="1" dirty="0">
                <a:solidFill>
                  <a:schemeClr val="dk1"/>
                </a:solidFill>
                <a:latin typeface="+mj-lt"/>
                <a:ea typeface="Handlee"/>
                <a:cs typeface="Handlee"/>
                <a:sym typeface="Handlee"/>
              </a:rPr>
              <a:t>Possible Learning opportunities: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Tx/>
              <a:buChar char="-"/>
            </a:pPr>
            <a:r>
              <a:rPr lang="en-GB" sz="1100" b="1" dirty="0">
                <a:solidFill>
                  <a:schemeClr val="dk1"/>
                </a:solidFill>
                <a:latin typeface="+mj-lt"/>
                <a:ea typeface="Handlee"/>
                <a:cs typeface="Handlee"/>
                <a:sym typeface="Handlee"/>
              </a:rPr>
              <a:t>Comparing the weather during the four different seasons.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Tx/>
              <a:buChar char="-"/>
            </a:pPr>
            <a:r>
              <a:rPr lang="en-GB" sz="1100" b="1" dirty="0">
                <a:solidFill>
                  <a:schemeClr val="dk1"/>
                </a:solidFill>
                <a:latin typeface="+mj-lt"/>
                <a:ea typeface="Handlee"/>
                <a:cs typeface="Handlee"/>
                <a:sym typeface="Handlee"/>
              </a:rPr>
              <a:t>Becoming a weather reporter.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Tx/>
              <a:buChar char="-"/>
            </a:pPr>
            <a:r>
              <a:rPr lang="en-GB" sz="1100" b="1" dirty="0">
                <a:solidFill>
                  <a:schemeClr val="dk1"/>
                </a:solidFill>
                <a:latin typeface="+mj-lt"/>
                <a:ea typeface="Handlee"/>
                <a:cs typeface="Handlee"/>
                <a:sym typeface="Handlee"/>
              </a:rPr>
              <a:t>Sequencing the days of the week.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Tx/>
              <a:buChar char="-"/>
            </a:pPr>
            <a:r>
              <a:rPr lang="en-GB" sz="1100" b="1" dirty="0">
                <a:solidFill>
                  <a:schemeClr val="dk1"/>
                </a:solidFill>
                <a:latin typeface="+mj-lt"/>
                <a:ea typeface="Handlee"/>
                <a:cs typeface="Handlee"/>
                <a:sym typeface="Handlee"/>
              </a:rPr>
              <a:t>Using vocabulary yesterday, today, tomorrow.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Tx/>
              <a:buChar char="-"/>
            </a:pPr>
            <a:r>
              <a:rPr lang="en-GB" sz="1100" b="1" dirty="0">
                <a:solidFill>
                  <a:schemeClr val="dk1"/>
                </a:solidFill>
                <a:latin typeface="+mj-lt"/>
                <a:ea typeface="Handlee"/>
                <a:cs typeface="Handlee"/>
                <a:sym typeface="Handlee"/>
              </a:rPr>
              <a:t>Naming weather symbols.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Tx/>
              <a:buChar char="-"/>
            </a:pPr>
            <a:r>
              <a:rPr lang="en-GB" sz="1100" b="1" dirty="0">
                <a:solidFill>
                  <a:schemeClr val="dk1"/>
                </a:solidFill>
                <a:latin typeface="+mj-lt"/>
                <a:ea typeface="Handlee"/>
                <a:cs typeface="Handlee"/>
                <a:sym typeface="Handlee"/>
              </a:rPr>
              <a:t>Investigating which materials are waterproof. </a:t>
            </a:r>
            <a:endParaRPr sz="1100" dirty="0">
              <a:solidFill>
                <a:schemeClr val="dk1"/>
              </a:solidFill>
              <a:latin typeface="+mj-lt"/>
              <a:ea typeface="Handlee"/>
              <a:cs typeface="Handlee"/>
              <a:sym typeface="Handlee"/>
            </a:endParaRPr>
          </a:p>
        </p:txBody>
      </p:sp>
      <p:sp>
        <p:nvSpPr>
          <p:cNvPr id="67" name="Google Shape;67;p13"/>
          <p:cNvSpPr txBox="1"/>
          <p:nvPr/>
        </p:nvSpPr>
        <p:spPr>
          <a:xfrm>
            <a:off x="1861480" y="6131493"/>
            <a:ext cx="3004834" cy="2031295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en-GB" sz="1200" b="1" dirty="0"/>
              <a:t>Did you know?</a:t>
            </a:r>
          </a:p>
          <a:p>
            <a:pPr lvl="0"/>
            <a:endParaRPr lang="en-GB" sz="1200" b="1" dirty="0">
              <a:latin typeface="+mj-lt"/>
              <a:ea typeface="Handlee"/>
              <a:cs typeface="Handlee"/>
              <a:sym typeface="Handlee"/>
            </a:endParaRPr>
          </a:p>
          <a:p>
            <a:pPr lvl="0"/>
            <a:r>
              <a:rPr lang="en-GB" sz="1200" dirty="0"/>
              <a:t>- Rain clouds are large collections of tiny water droplets. When the water droplets get too heavy, they fall to the earth as rain.</a:t>
            </a:r>
          </a:p>
          <a:p>
            <a:pPr lvl="0"/>
            <a:r>
              <a:rPr lang="en-GB" sz="1200" dirty="0"/>
              <a:t>- Natural phenomena include weather, shadows, rainbows, clouds, flooding and waves.</a:t>
            </a:r>
          </a:p>
          <a:p>
            <a:pPr lvl="0"/>
            <a:endParaRPr sz="1200" b="1" dirty="0">
              <a:latin typeface="+mj-lt"/>
              <a:ea typeface="Handlee"/>
              <a:cs typeface="Handlee"/>
              <a:sym typeface="Handlee"/>
            </a:endParaRPr>
          </a:p>
        </p:txBody>
      </p:sp>
      <p:sp>
        <p:nvSpPr>
          <p:cNvPr id="77" name="Google Shape;77;p13"/>
          <p:cNvSpPr txBox="1"/>
          <p:nvPr/>
        </p:nvSpPr>
        <p:spPr>
          <a:xfrm>
            <a:off x="1856096" y="8224400"/>
            <a:ext cx="3010218" cy="738633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latin typeface="+mj-lt"/>
                <a:ea typeface="Handlee"/>
                <a:cs typeface="Handlee"/>
                <a:sym typeface="Handlee"/>
              </a:rPr>
              <a:t>We will talk about how rain clouds are formed and complete a science activity ‘Cloud in a Jar’</a:t>
            </a:r>
            <a:r>
              <a:rPr lang="en-GB" sz="1200" dirty="0">
                <a:latin typeface="Handlee"/>
                <a:ea typeface="Handlee"/>
                <a:cs typeface="Handlee"/>
                <a:sym typeface="Handlee"/>
              </a:rPr>
              <a:t>.</a:t>
            </a:r>
            <a:endParaRPr sz="1200" dirty="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50" name="Google Shape;93;p13"/>
          <p:cNvSpPr txBox="1"/>
          <p:nvPr/>
        </p:nvSpPr>
        <p:spPr>
          <a:xfrm>
            <a:off x="6129862" y="812714"/>
            <a:ext cx="2482786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dirty="0">
                <a:latin typeface="+mj-lt"/>
                <a:ea typeface="Handlee"/>
                <a:cs typeface="Handlee"/>
                <a:sym typeface="Handlee"/>
              </a:rPr>
              <a:t>Key Vocabulary: </a:t>
            </a:r>
            <a:endParaRPr sz="2200" b="1" dirty="0">
              <a:latin typeface="+mj-lt"/>
              <a:ea typeface="Handlee"/>
              <a:cs typeface="Handlee"/>
              <a:sym typeface="Handlee"/>
            </a:endParaRPr>
          </a:p>
        </p:txBody>
      </p:sp>
      <p:graphicFrame>
        <p:nvGraphicFramePr>
          <p:cNvPr id="40" name="Google Shape;66;p1"/>
          <p:cNvGraphicFramePr/>
          <p:nvPr>
            <p:extLst>
              <p:ext uri="{D42A27DB-BD31-4B8C-83A1-F6EECF244321}">
                <p14:modId xmlns:p14="http://schemas.microsoft.com/office/powerpoint/2010/main" val="2526360381"/>
              </p:ext>
            </p:extLst>
          </p:nvPr>
        </p:nvGraphicFramePr>
        <p:xfrm>
          <a:off x="701458" y="9863391"/>
          <a:ext cx="13716000" cy="5832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42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2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2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29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32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latin typeface="Handlee"/>
                          <a:ea typeface="Handlee"/>
                          <a:cs typeface="Handlee"/>
                          <a:sym typeface="Handlee"/>
                        </a:rPr>
                        <a:t>                        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solidFill>
                            <a:schemeClr val="dk1"/>
                          </a:solidFill>
                          <a:latin typeface="Handlee"/>
                          <a:ea typeface="Handlee"/>
                          <a:cs typeface="Handlee"/>
                          <a:sym typeface="Handlee"/>
                        </a:rPr>
                        <a:t>                         </a:t>
                      </a:r>
                      <a:r>
                        <a:rPr lang="en-GB" sz="1800" u="none" strike="noStrike" cap="none">
                          <a:solidFill>
                            <a:schemeClr val="dk1"/>
                          </a:solidFill>
                          <a:latin typeface="Handlee"/>
                          <a:ea typeface="Handlee"/>
                          <a:cs typeface="Handlee"/>
                          <a:sym typeface="Handlee"/>
                        </a:rPr>
                        <a:t>Spring</a:t>
                      </a:r>
                      <a:endParaRPr sz="1800" u="none" strike="noStrike" cap="none">
                        <a:latin typeface="Handlee"/>
                        <a:ea typeface="Handlee"/>
                        <a:cs typeface="Handlee"/>
                        <a:sym typeface="Handlee"/>
                      </a:endParaRPr>
                    </a:p>
                  </a:txBody>
                  <a:tcPr marL="91450" marR="91450" marT="45725" marB="45725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u="none" strike="noStrike" cap="none"/>
                        <a:t>                </a:t>
                      </a:r>
                      <a:r>
                        <a:rPr lang="en-GB" sz="1800" u="none" strike="noStrike" cap="none">
                          <a:solidFill>
                            <a:schemeClr val="dk1"/>
                          </a:solidFill>
                          <a:latin typeface="Handlee"/>
                          <a:ea typeface="Handlee"/>
                          <a:cs typeface="Handlee"/>
                          <a:sym typeface="Handlee"/>
                        </a:rPr>
                        <a:t>Summer</a:t>
                      </a:r>
                      <a:endParaRPr/>
                    </a:p>
                  </a:txBody>
                  <a:tcPr marL="91450" marR="91450" marT="45725" marB="45725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>
                          <a:latin typeface="Handlee"/>
                          <a:ea typeface="Handlee"/>
                          <a:cs typeface="Handlee"/>
                          <a:sym typeface="Handlee"/>
                        </a:rPr>
                        <a:t>                            </a:t>
                      </a:r>
                      <a:r>
                        <a:rPr lang="en-GB" sz="1800" u="none" strike="noStrike" cap="none">
                          <a:solidFill>
                            <a:schemeClr val="dk1"/>
                          </a:solidFill>
                          <a:latin typeface="Handlee"/>
                          <a:ea typeface="Handlee"/>
                          <a:cs typeface="Handlee"/>
                          <a:sym typeface="Handlee"/>
                        </a:rPr>
                        <a:t>Autumn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9F5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 cap="none" dirty="0"/>
                        <a:t>                      </a:t>
                      </a:r>
                      <a:r>
                        <a:rPr lang="en-GB" sz="1800" u="none" strike="noStrike" cap="none" dirty="0">
                          <a:solidFill>
                            <a:schemeClr val="dk1"/>
                          </a:solidFill>
                          <a:latin typeface="Handlee"/>
                          <a:ea typeface="Handlee"/>
                          <a:cs typeface="Handlee"/>
                          <a:sym typeface="Handlee"/>
                        </a:rPr>
                        <a:t>Winter</a:t>
                      </a:r>
                      <a:endParaRPr sz="1400" u="none" strike="noStrike" cap="none" dirty="0">
                        <a:solidFill>
                          <a:schemeClr val="dk1"/>
                        </a:solidFill>
                        <a:latin typeface="Handlee"/>
                        <a:ea typeface="Handlee"/>
                        <a:cs typeface="Handlee"/>
                        <a:sym typeface="Handlee"/>
                      </a:endParaRPr>
                    </a:p>
                  </a:txBody>
                  <a:tcPr marL="91450" marR="91450" marT="45725" marB="45725">
                    <a:solidFill>
                      <a:srgbClr val="0C5A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1" name="Google Shape;67;p1"/>
          <p:cNvSpPr/>
          <p:nvPr/>
        </p:nvSpPr>
        <p:spPr>
          <a:xfrm>
            <a:off x="2120052" y="9316594"/>
            <a:ext cx="484632" cy="699242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061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" name="Google Shape;102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3179" y="9327477"/>
            <a:ext cx="672824" cy="663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103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77491" y="9226635"/>
            <a:ext cx="623649" cy="778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104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274112" y="9279042"/>
            <a:ext cx="689240" cy="712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105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836840" y="9383183"/>
            <a:ext cx="775808" cy="714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06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22782" y="9167697"/>
            <a:ext cx="682231" cy="978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107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906329" y="9209188"/>
            <a:ext cx="662880" cy="939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108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264600" y="9189637"/>
            <a:ext cx="649020" cy="934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109;p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3287755" y="9223099"/>
            <a:ext cx="668228" cy="911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126022" y="141800"/>
            <a:ext cx="1390650" cy="139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0237769" y="669442"/>
            <a:ext cx="999797" cy="1008266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3"/>
          <p:cNvSpPr txBox="1"/>
          <p:nvPr/>
        </p:nvSpPr>
        <p:spPr>
          <a:xfrm>
            <a:off x="11306491" y="192407"/>
            <a:ext cx="3642210" cy="1292631"/>
          </a:xfrm>
          <a:prstGeom prst="rect">
            <a:avLst/>
          </a:prstGeom>
          <a:solidFill>
            <a:srgbClr val="EFEFE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 b="1" dirty="0">
                <a:solidFill>
                  <a:schemeClr val="dk1"/>
                </a:solidFill>
                <a:latin typeface="+mj-lt"/>
                <a:ea typeface="Handlee"/>
                <a:cs typeface="Handlee"/>
                <a:sym typeface="Handlee"/>
              </a:rPr>
              <a:t>We’re going on an egg hunt </a:t>
            </a:r>
            <a:endParaRPr sz="1200" b="1" dirty="0">
              <a:solidFill>
                <a:schemeClr val="dk1"/>
              </a:solidFill>
              <a:latin typeface="+mj-lt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 b="1" dirty="0">
                <a:solidFill>
                  <a:schemeClr val="dk1"/>
                </a:solidFill>
                <a:latin typeface="+mj-lt"/>
                <a:ea typeface="Handlee"/>
                <a:cs typeface="Handlee"/>
                <a:sym typeface="Handlee"/>
              </a:rPr>
              <a:t>Possible learning experiences: </a:t>
            </a:r>
            <a:endParaRPr sz="1200" b="1" dirty="0">
              <a:solidFill>
                <a:schemeClr val="dk1"/>
              </a:solidFill>
              <a:latin typeface="+mj-lt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 dirty="0">
                <a:latin typeface="+mj-lt"/>
                <a:ea typeface="Handlee"/>
                <a:cs typeface="Handlee"/>
                <a:sym typeface="Handlee"/>
              </a:rPr>
              <a:t>Learning about Easter / signs of spring </a:t>
            </a:r>
            <a:endParaRPr sz="1200" dirty="0">
              <a:latin typeface="+mj-lt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 dirty="0">
                <a:latin typeface="+mj-lt"/>
                <a:ea typeface="Handlee"/>
                <a:cs typeface="Handlee"/>
                <a:sym typeface="Handlee"/>
              </a:rPr>
              <a:t>Outdoor numbered egg hunt </a:t>
            </a:r>
            <a:endParaRPr sz="1200" dirty="0">
              <a:latin typeface="+mj-lt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 dirty="0">
                <a:latin typeface="+mj-lt"/>
                <a:ea typeface="Handlee"/>
                <a:cs typeface="Handlee"/>
                <a:sym typeface="Handlee"/>
              </a:rPr>
              <a:t>Designing repeating patterned egg designs.</a:t>
            </a:r>
            <a:endParaRPr sz="1200" dirty="0">
              <a:latin typeface="+mj-lt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 dirty="0">
                <a:latin typeface="+mj-lt"/>
                <a:ea typeface="Handlee"/>
                <a:cs typeface="Handlee"/>
                <a:sym typeface="Handlee"/>
              </a:rPr>
              <a:t>Design a parachute to save an egg.</a:t>
            </a:r>
            <a:endParaRPr sz="1200" dirty="0">
              <a:latin typeface="+mj-lt"/>
              <a:ea typeface="Handlee"/>
              <a:cs typeface="Handlee"/>
              <a:sym typeface="Handlee"/>
            </a:endParaRPr>
          </a:p>
        </p:txBody>
      </p:sp>
      <p:pic>
        <p:nvPicPr>
          <p:cNvPr id="90" name="Google Shape;90;p1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1308281" y="1534775"/>
            <a:ext cx="3674589" cy="2236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6"/>
          <a:srcRect l="26093" t="29346" r="5831" b="26811"/>
          <a:stretch/>
        </p:blipFill>
        <p:spPr>
          <a:xfrm>
            <a:off x="10198571" y="3754445"/>
            <a:ext cx="4512897" cy="16341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7"/>
          <a:srcRect l="26198" t="36249" r="5727" b="15990"/>
          <a:stretch/>
        </p:blipFill>
        <p:spPr>
          <a:xfrm>
            <a:off x="10237769" y="5348576"/>
            <a:ext cx="4473699" cy="170514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8"/>
          <a:srcRect l="25884" t="36622" r="5516" b="12631"/>
          <a:stretch/>
        </p:blipFill>
        <p:spPr>
          <a:xfrm>
            <a:off x="10163539" y="7119618"/>
            <a:ext cx="4622158" cy="192236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9"/>
          <a:srcRect l="26093" t="28973" r="52404" b="64311"/>
          <a:stretch/>
        </p:blipFill>
        <p:spPr>
          <a:xfrm>
            <a:off x="8457248" y="3193513"/>
            <a:ext cx="2797791" cy="491320"/>
          </a:xfrm>
          <a:prstGeom prst="rect">
            <a:avLst/>
          </a:prstGeom>
        </p:spPr>
      </p:pic>
      <p:pic>
        <p:nvPicPr>
          <p:cNvPr id="95" name="Picture 94" descr="Rain Cloud in a Jar Science Experiment with Printable Recording Sheets"/>
          <p:cNvPicPr/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75" y="6469026"/>
            <a:ext cx="1600279" cy="2472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1"/>
          <a:srcRect l="26198" t="21884" r="5202" b="26064"/>
          <a:stretch/>
        </p:blipFill>
        <p:spPr>
          <a:xfrm>
            <a:off x="3513828" y="1240005"/>
            <a:ext cx="4804012" cy="20494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2"/>
          <a:srcRect l="26304" t="26547" r="5621" b="20654"/>
          <a:stretch/>
        </p:blipFill>
        <p:spPr>
          <a:xfrm>
            <a:off x="3636773" y="3553025"/>
            <a:ext cx="4473249" cy="195058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3"/>
          <a:srcRect l="34170" t="30466" r="32684" b="50878"/>
          <a:stretch/>
        </p:blipFill>
        <p:spPr>
          <a:xfrm>
            <a:off x="5804696" y="4512814"/>
            <a:ext cx="4312692" cy="136477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4"/>
          <a:srcRect l="34275" t="50988" r="25236" b="16736"/>
          <a:stretch/>
        </p:blipFill>
        <p:spPr>
          <a:xfrm>
            <a:off x="8330560" y="1736817"/>
            <a:ext cx="2943552" cy="13192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5"/>
          <a:srcRect l="70148" t="18338" r="13593" b="53490"/>
          <a:stretch/>
        </p:blipFill>
        <p:spPr>
          <a:xfrm>
            <a:off x="2003955" y="833303"/>
            <a:ext cx="1440108" cy="1402944"/>
          </a:xfrm>
          <a:prstGeom prst="rect">
            <a:avLst/>
          </a:prstGeom>
        </p:spPr>
      </p:pic>
      <p:sp>
        <p:nvSpPr>
          <p:cNvPr id="96" name="Google Shape;67;p13"/>
          <p:cNvSpPr txBox="1"/>
          <p:nvPr/>
        </p:nvSpPr>
        <p:spPr>
          <a:xfrm>
            <a:off x="5170289" y="7392528"/>
            <a:ext cx="4897478" cy="1661963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en-GB" sz="1200" b="1" dirty="0"/>
              <a:t>Did </a:t>
            </a:r>
            <a:r>
              <a:rPr lang="en-GB" sz="1200" b="1"/>
              <a:t>you know?</a:t>
            </a:r>
            <a:endParaRPr lang="en-GB" sz="1200" b="1" dirty="0"/>
          </a:p>
          <a:p>
            <a:pPr lvl="0"/>
            <a:endParaRPr lang="en-GB" sz="1200" b="1" dirty="0">
              <a:latin typeface="+mj-lt"/>
              <a:ea typeface="Handlee"/>
              <a:cs typeface="Handlee"/>
              <a:sym typeface="Handlee"/>
            </a:endParaRPr>
          </a:p>
          <a:p>
            <a:r>
              <a:rPr lang="en-GB" sz="1200" b="1" dirty="0"/>
              <a:t>Rainbows</a:t>
            </a:r>
            <a:r>
              <a:rPr lang="en-GB" sz="1200" dirty="0"/>
              <a:t> are </a:t>
            </a:r>
            <a:r>
              <a:rPr lang="en-GB" sz="1200" b="1" dirty="0"/>
              <a:t>formed</a:t>
            </a:r>
            <a:r>
              <a:rPr lang="en-GB" sz="1200" dirty="0"/>
              <a:t> when light shines through water, like when the sun shines through the rain. This light is bent and reflected, like a reflection in a mirror, and this causes all of the amazing colours that you see. ... </a:t>
            </a:r>
            <a:r>
              <a:rPr lang="en-GB" sz="1200" b="1" dirty="0"/>
              <a:t>Rainbows</a:t>
            </a:r>
            <a:r>
              <a:rPr lang="en-GB" sz="1200" dirty="0"/>
              <a:t> are </a:t>
            </a:r>
            <a:r>
              <a:rPr lang="en-GB" sz="1200" b="1" dirty="0"/>
              <a:t>made</a:t>
            </a:r>
            <a:r>
              <a:rPr lang="en-GB" sz="1200" dirty="0"/>
              <a:t> up of all seven colours that come from light.</a:t>
            </a:r>
          </a:p>
          <a:p>
            <a:pPr lvl="0"/>
            <a:endParaRPr sz="1200" b="1" dirty="0">
              <a:latin typeface="+mj-lt"/>
              <a:ea typeface="Handlee"/>
              <a:cs typeface="Handlee"/>
              <a:sym typeface="Handlee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6"/>
          <a:srcRect l="31233" t="22069" r="20937" b="21214"/>
          <a:stretch/>
        </p:blipFill>
        <p:spPr>
          <a:xfrm>
            <a:off x="246091" y="5259064"/>
            <a:ext cx="1594176" cy="106278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7"/>
          <a:srcRect l="36583" t="45764" r="14013" b="38378"/>
          <a:stretch/>
        </p:blipFill>
        <p:spPr>
          <a:xfrm>
            <a:off x="5170289" y="6058878"/>
            <a:ext cx="4359942" cy="76133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4"/>
          <p:cNvSpPr txBox="1"/>
          <p:nvPr/>
        </p:nvSpPr>
        <p:spPr>
          <a:xfrm>
            <a:off x="7073900" y="6611750"/>
            <a:ext cx="7831500" cy="39558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u="sng" dirty="0">
                <a:latin typeface="+mj-lt"/>
                <a:ea typeface="Handlee"/>
                <a:cs typeface="Handlee"/>
                <a:sym typeface="Handlee"/>
              </a:rPr>
              <a:t>Literacy: Writing</a:t>
            </a:r>
            <a:endParaRPr sz="1700" u="sng" dirty="0">
              <a:latin typeface="+mj-lt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 dirty="0">
                <a:solidFill>
                  <a:schemeClr val="dk1"/>
                </a:solidFill>
                <a:latin typeface="+mj-lt"/>
                <a:ea typeface="Handlee"/>
                <a:cs typeface="Handlee"/>
                <a:sym typeface="Handlee"/>
              </a:rPr>
              <a:t>Begin to orally compose and write a simple sentence.  </a:t>
            </a:r>
            <a:endParaRPr sz="1800" u="sng" dirty="0">
              <a:latin typeface="+mj-lt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102" name="Google Shape;102;p14"/>
          <p:cNvSpPr txBox="1"/>
          <p:nvPr/>
        </p:nvSpPr>
        <p:spPr>
          <a:xfrm>
            <a:off x="11675945" y="126351"/>
            <a:ext cx="3222136" cy="4924395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u="sng" dirty="0">
                <a:latin typeface="+mj-lt"/>
                <a:ea typeface="Handlee"/>
                <a:cs typeface="Handlee"/>
                <a:sym typeface="Handlee"/>
              </a:rPr>
              <a:t>Expressive Arts and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u="sng" dirty="0">
                <a:latin typeface="+mj-lt"/>
                <a:ea typeface="Handlee"/>
                <a:cs typeface="Handlee"/>
                <a:sym typeface="Handlee"/>
              </a:rPr>
              <a:t>Design:</a:t>
            </a:r>
            <a:endParaRPr sz="1600" u="sng" dirty="0">
              <a:latin typeface="+mj-lt"/>
              <a:ea typeface="Handlee"/>
              <a:cs typeface="Handlee"/>
              <a:sym typeface="Handlee"/>
            </a:endParaRPr>
          </a:p>
          <a:p>
            <a:pPr lvl="0"/>
            <a:r>
              <a:rPr lang="en-GB" sz="1200" b="1" dirty="0">
                <a:ea typeface="Handlee"/>
                <a:cs typeface="Handlee"/>
                <a:sym typeface="Handlee"/>
              </a:rPr>
              <a:t>Activity 1- Painting a </a:t>
            </a:r>
          </a:p>
          <a:p>
            <a:pPr lvl="0"/>
            <a:r>
              <a:rPr lang="en-GB" sz="1200" b="1" dirty="0">
                <a:ea typeface="Handlee"/>
                <a:cs typeface="Handlee"/>
                <a:sym typeface="Handlee"/>
              </a:rPr>
              <a:t>rainbow by mixing colours. </a:t>
            </a:r>
            <a:endParaRPr lang="en-GB" sz="1200" dirty="0"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latin typeface="Handlee"/>
                <a:ea typeface="Handlee"/>
                <a:cs typeface="Handlee"/>
                <a:sym typeface="Handlee"/>
              </a:rPr>
              <a:t>         </a:t>
            </a:r>
            <a:endParaRPr sz="1200" dirty="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1" dirty="0">
              <a:latin typeface="+mj-lt"/>
              <a:ea typeface="Handlee"/>
              <a:cs typeface="Handlee"/>
              <a:sym typeface="Handlee"/>
            </a:endParaRPr>
          </a:p>
          <a:p>
            <a:pPr lvl="0"/>
            <a:r>
              <a:rPr lang="en-GB" sz="1200" b="1" dirty="0">
                <a:latin typeface="+mj-lt"/>
                <a:ea typeface="Handlee"/>
                <a:cs typeface="Handlee"/>
                <a:sym typeface="Handlee"/>
              </a:rPr>
              <a:t>Activity 2- Rain cloud- </a:t>
            </a:r>
            <a:r>
              <a:rPr lang="en-GB" sz="1200" dirty="0">
                <a:latin typeface="+mj-lt"/>
                <a:ea typeface="Handlee"/>
                <a:cs typeface="Handlee"/>
                <a:sym typeface="Handlee"/>
              </a:rPr>
              <a:t>We will explore creating a rain cloud using </a:t>
            </a:r>
            <a:r>
              <a:rPr lang="en-GB" sz="1200" dirty="0"/>
              <a:t>watered-down ready-mixed paint in shades of blue and grey, cotton wool and straws. We will blow the paint with the straws to make it look like rain. </a:t>
            </a:r>
            <a:endParaRPr lang="en-GB" sz="1200" b="1" dirty="0">
              <a:latin typeface="+mj-lt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1" dirty="0">
              <a:latin typeface="+mj-lt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latin typeface="+mj-lt"/>
                <a:ea typeface="Handlee"/>
                <a:cs typeface="Handlee"/>
                <a:sym typeface="Handlee"/>
              </a:rPr>
              <a:t>Activity 3- Creating 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latin typeface="+mj-lt"/>
                <a:ea typeface="Handlee"/>
                <a:cs typeface="Handlee"/>
                <a:sym typeface="Handlee"/>
              </a:rPr>
              <a:t>Rain stick.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1" dirty="0">
              <a:latin typeface="+mj-lt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latin typeface="+mj-lt"/>
                <a:ea typeface="Handlee"/>
                <a:cs typeface="Handlee"/>
                <a:sym typeface="Handlee"/>
              </a:rPr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+mj-lt"/>
              <a:ea typeface="Handlee"/>
              <a:cs typeface="Handlee"/>
              <a:sym typeface="Handlee"/>
            </a:endParaRPr>
          </a:p>
        </p:txBody>
      </p:sp>
      <p:sp>
        <p:nvSpPr>
          <p:cNvPr id="103" name="Google Shape;103;p14"/>
          <p:cNvSpPr txBox="1"/>
          <p:nvPr/>
        </p:nvSpPr>
        <p:spPr>
          <a:xfrm>
            <a:off x="191675" y="150450"/>
            <a:ext cx="4437300" cy="2462182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u="sng" dirty="0">
                <a:latin typeface="+mj-lt"/>
                <a:ea typeface="Handlee"/>
                <a:cs typeface="Handlee"/>
                <a:sym typeface="Handlee"/>
              </a:rPr>
              <a:t>Physical Development: Gross and Fine motor Skill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u="sng" dirty="0">
              <a:latin typeface="+mj-lt"/>
              <a:ea typeface="Handlee"/>
              <a:cs typeface="Handlee"/>
              <a:sym typeface="Handlee"/>
            </a:endParaRPr>
          </a:p>
          <a:p>
            <a:pPr lvl="0">
              <a:buSzPts val="1200"/>
            </a:pPr>
            <a:r>
              <a:rPr lang="en-GB" sz="1200" b="1" dirty="0">
                <a:latin typeface="+mj-lt"/>
                <a:ea typeface="Handlee"/>
                <a:cs typeface="Handlee"/>
                <a:sym typeface="Handlee"/>
              </a:rPr>
              <a:t>Handwriting -</a:t>
            </a:r>
            <a:r>
              <a:rPr lang="en-GB" sz="1200" dirty="0">
                <a:latin typeface="+mj-lt"/>
                <a:ea typeface="Handlee"/>
                <a:cs typeface="Handlee"/>
                <a:sym typeface="Handlee"/>
              </a:rPr>
              <a:t> Develop the foundations of a handwriting style which is fast, accurate and efficient.</a:t>
            </a:r>
            <a:endParaRPr lang="en-GB" sz="1200" dirty="0">
              <a:latin typeface="+mj-l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lang="en-GB" sz="1200" dirty="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>
              <a:buClr>
                <a:schemeClr val="dk1"/>
              </a:buClr>
            </a:pPr>
            <a:r>
              <a:rPr lang="en-GB" sz="1200" b="1" dirty="0">
                <a:ea typeface="Handlee"/>
                <a:cs typeface="Handlee"/>
                <a:sym typeface="Handlee"/>
              </a:rPr>
              <a:t>Physical Development- PE – </a:t>
            </a:r>
            <a:r>
              <a:rPr lang="en-GB" sz="1200" dirty="0">
                <a:solidFill>
                  <a:schemeClr val="dk1"/>
                </a:solidFill>
                <a:ea typeface="Handlee"/>
                <a:cs typeface="Handlee"/>
                <a:sym typeface="Handlee"/>
              </a:rPr>
              <a:t>Dance linked to </a:t>
            </a:r>
          </a:p>
          <a:p>
            <a:pPr>
              <a:buClr>
                <a:schemeClr val="dk1"/>
              </a:buClr>
            </a:pPr>
            <a:r>
              <a:rPr lang="en-GB" sz="1200" dirty="0">
                <a:solidFill>
                  <a:schemeClr val="dk1"/>
                </a:solidFill>
                <a:ea typeface="Handlee"/>
                <a:cs typeface="Handlee"/>
                <a:sym typeface="Handlee"/>
              </a:rPr>
              <a:t>Dinosaurs</a:t>
            </a:r>
          </a:p>
          <a:p>
            <a:pPr>
              <a:buClr>
                <a:schemeClr val="dk1"/>
              </a:buClr>
            </a:pPr>
            <a:endParaRPr lang="en-GB" sz="1200" b="1" dirty="0"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lang="en-GB" sz="1200" dirty="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lang="en-GB" sz="1200" dirty="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sz="1200" dirty="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                            </a:t>
            </a:r>
            <a:endParaRPr sz="1200" dirty="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104" name="Google Shape;104;p14"/>
          <p:cNvSpPr txBox="1"/>
          <p:nvPr/>
        </p:nvSpPr>
        <p:spPr>
          <a:xfrm>
            <a:off x="213996" y="6588650"/>
            <a:ext cx="6676800" cy="36327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u="sng" dirty="0">
                <a:latin typeface="+mj-lt"/>
                <a:ea typeface="Handlee"/>
                <a:cs typeface="Handlee"/>
                <a:sym typeface="Handlee"/>
              </a:rPr>
              <a:t>Literacy: Reading </a:t>
            </a:r>
            <a:endParaRPr sz="1600" u="sng" dirty="0">
              <a:latin typeface="+mj-lt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u="sng" dirty="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u="sng" dirty="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u="sng" dirty="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u="sng" dirty="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u="sng" dirty="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u="sng" dirty="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u="sng" dirty="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u="sng" dirty="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u="sng" dirty="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u="sng" dirty="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u="sng" dirty="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u="sng" dirty="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107" name="Google Shape;107;p14"/>
          <p:cNvSpPr txBox="1"/>
          <p:nvPr/>
        </p:nvSpPr>
        <p:spPr>
          <a:xfrm>
            <a:off x="1184500" y="6988775"/>
            <a:ext cx="19230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 b="1" dirty="0">
                <a:solidFill>
                  <a:schemeClr val="dk1"/>
                </a:solidFill>
                <a:latin typeface="+mj-lt"/>
                <a:ea typeface="Handlee"/>
                <a:cs typeface="Handlee"/>
                <a:sym typeface="Handlee"/>
              </a:rPr>
              <a:t>Oral Segmenting</a:t>
            </a:r>
            <a:r>
              <a:rPr lang="en-GB" sz="1200" dirty="0">
                <a:solidFill>
                  <a:schemeClr val="dk1"/>
                </a:solidFill>
                <a:latin typeface="+mj-lt"/>
                <a:ea typeface="Handlee"/>
                <a:cs typeface="Handlee"/>
                <a:sym typeface="Handlee"/>
              </a:rPr>
              <a:t> - this is when you split a word up into its individual sounds (c-a-t). We call this ‘Fred talk’.</a:t>
            </a:r>
            <a:endParaRPr sz="1200" dirty="0">
              <a:latin typeface="+mj-lt"/>
            </a:endParaRPr>
          </a:p>
        </p:txBody>
      </p:sp>
      <p:sp>
        <p:nvSpPr>
          <p:cNvPr id="108" name="Google Shape;108;p14"/>
          <p:cNvSpPr txBox="1"/>
          <p:nvPr/>
        </p:nvSpPr>
        <p:spPr>
          <a:xfrm>
            <a:off x="1240975" y="8096963"/>
            <a:ext cx="19230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solidFill>
                  <a:schemeClr val="dk1"/>
                </a:solidFill>
                <a:latin typeface="+mj-lt"/>
                <a:ea typeface="Handlee"/>
                <a:cs typeface="Handlee"/>
                <a:sym typeface="Handlee"/>
              </a:rPr>
              <a:t>Oral blending -</a:t>
            </a:r>
            <a:r>
              <a:rPr lang="en-GB" sz="1200" dirty="0">
                <a:solidFill>
                  <a:schemeClr val="dk1"/>
                </a:solidFill>
                <a:latin typeface="+mj-lt"/>
                <a:ea typeface="Handlee"/>
                <a:cs typeface="Handlee"/>
                <a:sym typeface="Handlee"/>
              </a:rPr>
              <a:t> this is when you blend the sounds together to say the word (cat).</a:t>
            </a:r>
            <a:r>
              <a:rPr lang="en-GB" sz="1200" u="sng" dirty="0">
                <a:solidFill>
                  <a:schemeClr val="dk1"/>
                </a:solidFill>
                <a:latin typeface="+mj-lt"/>
                <a:ea typeface="Handlee"/>
                <a:cs typeface="Handlee"/>
                <a:sym typeface="Handlee"/>
              </a:rPr>
              <a:t> </a:t>
            </a:r>
            <a:r>
              <a:rPr lang="en-GB" sz="1200" dirty="0">
                <a:solidFill>
                  <a:schemeClr val="dk1"/>
                </a:solidFill>
                <a:latin typeface="+mj-lt"/>
                <a:ea typeface="Handlee"/>
                <a:cs typeface="Handlee"/>
                <a:sym typeface="Handlee"/>
              </a:rPr>
              <a:t>We use a blending arm motion from left to right to help blend the sounds together.</a:t>
            </a:r>
            <a:endParaRPr sz="1200" dirty="0">
              <a:latin typeface="+mj-lt"/>
            </a:endParaRPr>
          </a:p>
        </p:txBody>
      </p:sp>
      <p:pic>
        <p:nvPicPr>
          <p:cNvPr id="109" name="Google Shape;10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46815" y="10046100"/>
            <a:ext cx="385475" cy="364925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4"/>
          <p:cNvSpPr txBox="1"/>
          <p:nvPr/>
        </p:nvSpPr>
        <p:spPr>
          <a:xfrm>
            <a:off x="3163975" y="6806304"/>
            <a:ext cx="1567242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latin typeface="+mj-lt"/>
                <a:ea typeface="Handlee"/>
                <a:cs typeface="Handlee"/>
                <a:sym typeface="Handlee"/>
              </a:rPr>
              <a:t>Continue to learn Set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latin typeface="+mj-lt"/>
                <a:ea typeface="Handlee"/>
                <a:cs typeface="Handlee"/>
                <a:sym typeface="Handlee"/>
              </a:rPr>
              <a:t>2 sounds</a:t>
            </a:r>
            <a:endParaRPr b="1" dirty="0">
              <a:latin typeface="+mj-lt"/>
              <a:ea typeface="Handlee"/>
              <a:cs typeface="Handlee"/>
              <a:sym typeface="Handlee"/>
            </a:endParaRPr>
          </a:p>
        </p:txBody>
      </p:sp>
      <p:sp>
        <p:nvSpPr>
          <p:cNvPr id="112" name="Google Shape;112;p14"/>
          <p:cNvSpPr txBox="1"/>
          <p:nvPr/>
        </p:nvSpPr>
        <p:spPr>
          <a:xfrm>
            <a:off x="3097944" y="9758233"/>
            <a:ext cx="35876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 err="1">
                <a:latin typeface="+mj-lt"/>
                <a:ea typeface="Handlee"/>
                <a:cs typeface="Handlee"/>
                <a:sym typeface="Handlee"/>
              </a:rPr>
              <a:t>Trigraph</a:t>
            </a:r>
            <a:r>
              <a:rPr lang="en-GB" sz="1200" b="1" dirty="0">
                <a:latin typeface="+mj-lt"/>
                <a:ea typeface="Handlee"/>
                <a:cs typeface="Handlee"/>
                <a:sym typeface="Handlee"/>
              </a:rPr>
              <a:t>: </a:t>
            </a:r>
            <a:r>
              <a:rPr lang="en-GB" sz="1200" dirty="0">
                <a:latin typeface="+mj-lt"/>
                <a:ea typeface="Handlee"/>
                <a:cs typeface="Handlee"/>
                <a:sym typeface="Handlee"/>
              </a:rPr>
              <a:t>three letters that make one sound: </a:t>
            </a:r>
            <a:r>
              <a:rPr lang="en-GB" sz="1200" dirty="0" err="1">
                <a:latin typeface="+mj-lt"/>
                <a:ea typeface="Handlee"/>
                <a:cs typeface="Handlee"/>
                <a:sym typeface="Handlee"/>
              </a:rPr>
              <a:t>igh</a:t>
            </a:r>
            <a:r>
              <a:rPr lang="en-GB" sz="1200" dirty="0">
                <a:latin typeface="+mj-lt"/>
                <a:ea typeface="Handlee"/>
                <a:cs typeface="Handlee"/>
                <a:sym typeface="Handlee"/>
              </a:rPr>
              <a:t>, air</a:t>
            </a:r>
            <a:endParaRPr sz="1200" dirty="0">
              <a:latin typeface="+mj-lt"/>
              <a:ea typeface="Handlee"/>
              <a:cs typeface="Handlee"/>
              <a:sym typeface="Handlee"/>
            </a:endParaRPr>
          </a:p>
        </p:txBody>
      </p:sp>
      <p:sp>
        <p:nvSpPr>
          <p:cNvPr id="113" name="Google Shape;113;p14"/>
          <p:cNvSpPr txBox="1"/>
          <p:nvPr/>
        </p:nvSpPr>
        <p:spPr>
          <a:xfrm>
            <a:off x="313900" y="9574513"/>
            <a:ext cx="2711982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en-GB" sz="1200" b="1" dirty="0">
                <a:ea typeface="Handlee"/>
                <a:cs typeface="Handlee"/>
                <a:sym typeface="Handlee"/>
              </a:rPr>
              <a:t>Digraph</a:t>
            </a:r>
            <a:r>
              <a:rPr lang="en-GB" sz="1200" dirty="0">
                <a:ea typeface="Handlee"/>
                <a:cs typeface="Handlee"/>
                <a:sym typeface="Handlee"/>
              </a:rPr>
              <a:t>: two letters that make one sound- ay, </a:t>
            </a:r>
            <a:r>
              <a:rPr lang="en-GB" sz="1200" dirty="0" err="1">
                <a:ea typeface="Handlee"/>
                <a:cs typeface="Handlee"/>
                <a:sym typeface="Handlee"/>
              </a:rPr>
              <a:t>ee</a:t>
            </a:r>
            <a:r>
              <a:rPr lang="en-GB" sz="1200" dirty="0">
                <a:ea typeface="Handlee"/>
                <a:cs typeface="Handlee"/>
                <a:sym typeface="Handlee"/>
              </a:rPr>
              <a:t>, ow, </a:t>
            </a:r>
            <a:r>
              <a:rPr lang="en-GB" sz="1200" dirty="0" err="1">
                <a:ea typeface="Handlee"/>
                <a:cs typeface="Handlee"/>
                <a:sym typeface="Handlee"/>
              </a:rPr>
              <a:t>oo</a:t>
            </a:r>
            <a:r>
              <a:rPr lang="en-GB" sz="1200" dirty="0">
                <a:ea typeface="Handlee"/>
                <a:cs typeface="Handlee"/>
                <a:sym typeface="Handlee"/>
              </a:rPr>
              <a:t>, </a:t>
            </a:r>
            <a:r>
              <a:rPr lang="en-GB" sz="1200" dirty="0" err="1">
                <a:ea typeface="Handlee"/>
                <a:cs typeface="Handlee"/>
                <a:sym typeface="Handlee"/>
              </a:rPr>
              <a:t>ar</a:t>
            </a:r>
            <a:r>
              <a:rPr lang="en-GB" sz="1200" dirty="0">
                <a:ea typeface="Handlee"/>
                <a:cs typeface="Handlee"/>
                <a:sym typeface="Handlee"/>
              </a:rPr>
              <a:t>, or, </a:t>
            </a:r>
            <a:r>
              <a:rPr lang="en-GB" sz="1200" dirty="0" err="1">
                <a:ea typeface="Handlee"/>
                <a:cs typeface="Handlee"/>
                <a:sym typeface="Handlee"/>
              </a:rPr>
              <a:t>ir</a:t>
            </a:r>
            <a:r>
              <a:rPr lang="en-GB" sz="1200" dirty="0">
                <a:ea typeface="Handlee"/>
                <a:cs typeface="Handlee"/>
                <a:sym typeface="Handlee"/>
              </a:rPr>
              <a:t> </a:t>
            </a:r>
            <a:r>
              <a:rPr lang="en-GB" sz="1200" dirty="0" err="1">
                <a:ea typeface="Handlee"/>
                <a:cs typeface="Handlee"/>
                <a:sym typeface="Handlee"/>
              </a:rPr>
              <a:t>ou</a:t>
            </a:r>
            <a:r>
              <a:rPr lang="en-GB" sz="1200" dirty="0">
                <a:ea typeface="Handlee"/>
                <a:cs typeface="Handlee"/>
                <a:sym typeface="Handlee"/>
              </a:rPr>
              <a:t>, oy</a:t>
            </a:r>
          </a:p>
        </p:txBody>
      </p:sp>
      <p:sp>
        <p:nvSpPr>
          <p:cNvPr id="115" name="Google Shape;115;p14"/>
          <p:cNvSpPr txBox="1"/>
          <p:nvPr/>
        </p:nvSpPr>
        <p:spPr>
          <a:xfrm>
            <a:off x="9066425" y="7229325"/>
            <a:ext cx="2298600" cy="1477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Handlee"/>
              <a:buAutoNum type="arabicParenR"/>
            </a:pPr>
            <a:r>
              <a:rPr lang="en-GB" sz="1200" dirty="0">
                <a:latin typeface="+mj-lt"/>
                <a:ea typeface="Handlee"/>
                <a:cs typeface="Handlee"/>
                <a:sym typeface="Handlee"/>
              </a:rPr>
              <a:t>Orally compose (say) a phrase  /sentence. </a:t>
            </a:r>
            <a:endParaRPr sz="1200" dirty="0">
              <a:latin typeface="+mj-lt"/>
              <a:ea typeface="Handlee"/>
              <a:cs typeface="Handlee"/>
              <a:sym typeface="Handlee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Handlee"/>
              <a:buAutoNum type="arabicParenR"/>
            </a:pPr>
            <a:r>
              <a:rPr lang="en-GB" sz="1200" dirty="0">
                <a:latin typeface="+mj-lt"/>
                <a:ea typeface="Handlee"/>
                <a:cs typeface="Handlee"/>
                <a:sym typeface="Handlee"/>
              </a:rPr>
              <a:t>Tap, clap, stomp. </a:t>
            </a:r>
            <a:endParaRPr sz="1200" dirty="0">
              <a:latin typeface="+mj-lt"/>
              <a:ea typeface="Handlee"/>
              <a:cs typeface="Handlee"/>
              <a:sym typeface="Handlee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Handlee"/>
              <a:buAutoNum type="arabicParenR"/>
            </a:pPr>
            <a:r>
              <a:rPr lang="en-GB" sz="1200" dirty="0">
                <a:latin typeface="+mj-lt"/>
                <a:ea typeface="Handlee"/>
                <a:cs typeface="Handlee"/>
                <a:sym typeface="Handlee"/>
              </a:rPr>
              <a:t>Count how many words. </a:t>
            </a:r>
            <a:endParaRPr sz="1200" dirty="0">
              <a:latin typeface="+mj-lt"/>
              <a:ea typeface="Handlee"/>
              <a:cs typeface="Handlee"/>
              <a:sym typeface="Handlee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Handlee"/>
              <a:buAutoNum type="arabicParenR"/>
            </a:pPr>
            <a:r>
              <a:rPr lang="en-GB" sz="1200" dirty="0">
                <a:latin typeface="+mj-lt"/>
                <a:ea typeface="Handlee"/>
                <a:cs typeface="Handlee"/>
                <a:sym typeface="Handlee"/>
              </a:rPr>
              <a:t>Say first word / Fred talk the word / write the word. </a:t>
            </a:r>
            <a:endParaRPr sz="1200" dirty="0">
              <a:latin typeface="+mj-lt"/>
              <a:ea typeface="Handlee"/>
              <a:cs typeface="Handlee"/>
              <a:sym typeface="Handlee"/>
            </a:endParaRPr>
          </a:p>
        </p:txBody>
      </p:sp>
      <p:sp>
        <p:nvSpPr>
          <p:cNvPr id="116" name="Google Shape;116;p14"/>
          <p:cNvSpPr txBox="1"/>
          <p:nvPr/>
        </p:nvSpPr>
        <p:spPr>
          <a:xfrm>
            <a:off x="11383868" y="10043925"/>
            <a:ext cx="3398600" cy="369302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latin typeface="+mj-lt"/>
                <a:ea typeface="Handlee"/>
                <a:cs typeface="Handlee"/>
                <a:sym typeface="Handlee"/>
              </a:rPr>
              <a:t>Can you practise ascenders and descenders?</a:t>
            </a:r>
            <a:endParaRPr sz="1200" dirty="0">
              <a:latin typeface="+mj-lt"/>
              <a:ea typeface="Handlee"/>
              <a:cs typeface="Handlee"/>
              <a:sym typeface="Handlee"/>
            </a:endParaRPr>
          </a:p>
        </p:txBody>
      </p:sp>
      <p:sp>
        <p:nvSpPr>
          <p:cNvPr id="137" name="Google Shape;137;p14"/>
          <p:cNvSpPr txBox="1"/>
          <p:nvPr/>
        </p:nvSpPr>
        <p:spPr>
          <a:xfrm>
            <a:off x="11559500" y="6698100"/>
            <a:ext cx="3265200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 dirty="0">
                <a:latin typeface="+mj-lt"/>
                <a:ea typeface="Handlee"/>
                <a:cs typeface="Handlee"/>
                <a:sym typeface="Handlee"/>
              </a:rPr>
              <a:t>Spell to write VC, CVC and CVCC words independently using Set 1 and Set 2 graphemes.</a:t>
            </a:r>
            <a:endParaRPr sz="1200" dirty="0">
              <a:latin typeface="+mj-lt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latin typeface="+mj-lt"/>
                <a:ea typeface="Handlee"/>
                <a:cs typeface="Handlee"/>
                <a:sym typeface="Handlee"/>
              </a:rPr>
              <a:t>Spell some irregular common (red) words e.g., the, to, no, go, of </a:t>
            </a:r>
            <a:r>
              <a:rPr lang="en-GB" sz="1200" dirty="0" err="1">
                <a:latin typeface="+mj-lt"/>
                <a:ea typeface="Handlee"/>
                <a:cs typeface="Handlee"/>
                <a:sym typeface="Handlee"/>
              </a:rPr>
              <a:t>etc</a:t>
            </a:r>
            <a:r>
              <a:rPr lang="en-GB" sz="1200" dirty="0">
                <a:latin typeface="+mj-lt"/>
                <a:ea typeface="Handlee"/>
                <a:cs typeface="Handlee"/>
                <a:sym typeface="Handlee"/>
              </a:rPr>
              <a:t> independently.</a:t>
            </a:r>
            <a:endParaRPr dirty="0">
              <a:latin typeface="+mj-lt"/>
            </a:endParaRPr>
          </a:p>
        </p:txBody>
      </p:sp>
      <p:sp>
        <p:nvSpPr>
          <p:cNvPr id="139" name="Google Shape;139;p14"/>
          <p:cNvSpPr txBox="1"/>
          <p:nvPr/>
        </p:nvSpPr>
        <p:spPr>
          <a:xfrm>
            <a:off x="11552550" y="7907650"/>
            <a:ext cx="3255000" cy="7389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latin typeface="+mj-lt"/>
                <a:ea typeface="Handlee"/>
                <a:cs typeface="Handlee"/>
                <a:sym typeface="Handlee"/>
              </a:rPr>
              <a:t>Holds a pencil effectively to form recognisable letters. Know how to form clear ascenders and descenders.</a:t>
            </a:r>
            <a:endParaRPr sz="1200" dirty="0">
              <a:latin typeface="+mj-lt"/>
              <a:ea typeface="Handlee"/>
              <a:cs typeface="Handlee"/>
              <a:sym typeface="Handlee"/>
            </a:endParaRPr>
          </a:p>
        </p:txBody>
      </p:sp>
      <p:sp>
        <p:nvSpPr>
          <p:cNvPr id="140" name="Google Shape;140;p14"/>
          <p:cNvSpPr txBox="1"/>
          <p:nvPr/>
        </p:nvSpPr>
        <p:spPr>
          <a:xfrm>
            <a:off x="12371700" y="8779984"/>
            <a:ext cx="23382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 dirty="0">
                <a:latin typeface="Handlee"/>
                <a:ea typeface="Handlee"/>
                <a:cs typeface="Handlee"/>
                <a:sym typeface="Handlee"/>
              </a:rPr>
              <a:t>b   d   h   k   l   t</a:t>
            </a:r>
            <a:endParaRPr sz="2700" dirty="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141" name="Google Shape;141;p14"/>
          <p:cNvSpPr txBox="1"/>
          <p:nvPr/>
        </p:nvSpPr>
        <p:spPr>
          <a:xfrm>
            <a:off x="12693950" y="9325772"/>
            <a:ext cx="19230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 dirty="0">
                <a:latin typeface="Handlee"/>
                <a:ea typeface="Handlee"/>
                <a:cs typeface="Handlee"/>
                <a:sym typeface="Handlee"/>
              </a:rPr>
              <a:t>      j   p  q  y</a:t>
            </a:r>
            <a:endParaRPr sz="2700" dirty="0">
              <a:latin typeface="Handlee"/>
              <a:ea typeface="Handlee"/>
              <a:cs typeface="Handlee"/>
              <a:sym typeface="Handlee"/>
            </a:endParaRPr>
          </a:p>
        </p:txBody>
      </p:sp>
      <p:cxnSp>
        <p:nvCxnSpPr>
          <p:cNvPr id="142" name="Google Shape;142;p14"/>
          <p:cNvCxnSpPr/>
          <p:nvPr/>
        </p:nvCxnSpPr>
        <p:spPr>
          <a:xfrm>
            <a:off x="12371700" y="9169800"/>
            <a:ext cx="2338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3" name="Google Shape;143;p14"/>
          <p:cNvCxnSpPr/>
          <p:nvPr/>
        </p:nvCxnSpPr>
        <p:spPr>
          <a:xfrm>
            <a:off x="12278750" y="9703200"/>
            <a:ext cx="2338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4" name="Google Shape;144;p14"/>
          <p:cNvSpPr txBox="1"/>
          <p:nvPr/>
        </p:nvSpPr>
        <p:spPr>
          <a:xfrm>
            <a:off x="12760625" y="9460494"/>
            <a:ext cx="3855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 dirty="0">
                <a:latin typeface="Handlee"/>
                <a:ea typeface="Handlee"/>
                <a:cs typeface="Handlee"/>
                <a:sym typeface="Handlee"/>
              </a:rPr>
              <a:t>f</a:t>
            </a:r>
            <a:endParaRPr sz="2700" dirty="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145" name="Google Shape;145;p14"/>
          <p:cNvSpPr txBox="1"/>
          <p:nvPr/>
        </p:nvSpPr>
        <p:spPr>
          <a:xfrm>
            <a:off x="10878650" y="8912663"/>
            <a:ext cx="1400100" cy="4002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latin typeface="Handlee"/>
                <a:ea typeface="Handlee"/>
                <a:cs typeface="Handlee"/>
                <a:sym typeface="Handlee"/>
              </a:rPr>
              <a:t>ascenders</a:t>
            </a:r>
            <a:endParaRPr b="1" dirty="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146" name="Google Shape;146;p14"/>
          <p:cNvSpPr txBox="1"/>
          <p:nvPr/>
        </p:nvSpPr>
        <p:spPr>
          <a:xfrm>
            <a:off x="10878650" y="9479375"/>
            <a:ext cx="1400100" cy="4002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Handlee"/>
                <a:ea typeface="Handlee"/>
                <a:cs typeface="Handlee"/>
                <a:sym typeface="Handlee"/>
              </a:rPr>
              <a:t>descenders</a:t>
            </a:r>
            <a:endParaRPr b="1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147" name="Google Shape;147;p14"/>
          <p:cNvSpPr txBox="1"/>
          <p:nvPr/>
        </p:nvSpPr>
        <p:spPr>
          <a:xfrm>
            <a:off x="7655250" y="9387800"/>
            <a:ext cx="3086700" cy="738633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latin typeface="+mj-lt"/>
                <a:ea typeface="Handlee"/>
                <a:cs typeface="Handlee"/>
                <a:sym typeface="Handlee"/>
              </a:rPr>
              <a:t>Can you write a sentence about your favourite colour? E.G. My favourite colour is … because …</a:t>
            </a:r>
          </a:p>
        </p:txBody>
      </p:sp>
      <p:pic>
        <p:nvPicPr>
          <p:cNvPr id="148" name="Google Shape;14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97713" y="9520738"/>
            <a:ext cx="385475" cy="364925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103;p14"/>
          <p:cNvSpPr txBox="1"/>
          <p:nvPr/>
        </p:nvSpPr>
        <p:spPr>
          <a:xfrm>
            <a:off x="191675" y="5002013"/>
            <a:ext cx="4716428" cy="1477297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 b="1" dirty="0">
                <a:solidFill>
                  <a:schemeClr val="dk1"/>
                </a:solidFill>
                <a:latin typeface="+mj-lt"/>
                <a:ea typeface="Handlee"/>
                <a:cs typeface="Handlee"/>
                <a:sym typeface="Handlee"/>
              </a:rPr>
              <a:t>Jigsaw (PSED):  Puzzle 4- Healthy Me</a:t>
            </a:r>
            <a:endParaRPr sz="1200" b="1" dirty="0">
              <a:solidFill>
                <a:schemeClr val="dk1"/>
              </a:solidFill>
              <a:latin typeface="+mj-lt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 u="sng" dirty="0">
                <a:solidFill>
                  <a:schemeClr val="dk1"/>
                </a:solidFill>
                <a:latin typeface="+mj-lt"/>
                <a:ea typeface="Handlee"/>
                <a:cs typeface="Handlee"/>
                <a:sym typeface="Handlee"/>
              </a:rPr>
              <a:t>Piece 4- </a:t>
            </a:r>
            <a:r>
              <a:rPr lang="en-GB" sz="1200" dirty="0">
                <a:solidFill>
                  <a:schemeClr val="dk1"/>
                </a:solidFill>
                <a:latin typeface="+mj-lt"/>
                <a:ea typeface="Handlee"/>
                <a:cs typeface="Handlee"/>
                <a:sym typeface="Handlee"/>
              </a:rPr>
              <a:t>I know how to help myself to go to sleep and understand why sleep is good for me.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 u="sng" dirty="0">
                <a:solidFill>
                  <a:schemeClr val="dk1"/>
                </a:solidFill>
                <a:latin typeface="+mj-lt"/>
                <a:ea typeface="Handlee"/>
                <a:cs typeface="Handlee"/>
                <a:sym typeface="Handlee"/>
              </a:rPr>
              <a:t>Piece 5- </a:t>
            </a:r>
            <a:r>
              <a:rPr lang="en-GB" sz="1200" dirty="0">
                <a:solidFill>
                  <a:schemeClr val="dk1"/>
                </a:solidFill>
                <a:latin typeface="+mj-lt"/>
                <a:ea typeface="Handlee"/>
                <a:cs typeface="Handlee"/>
                <a:sym typeface="Handlee"/>
              </a:rPr>
              <a:t>I can wash my hands thoroughly and understand why it is important especially before I eat and after I go to the toilet.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 u="sng" dirty="0">
                <a:solidFill>
                  <a:schemeClr val="dk1"/>
                </a:solidFill>
                <a:latin typeface="+mj-lt"/>
                <a:ea typeface="Handlee"/>
                <a:cs typeface="Handlee"/>
                <a:sym typeface="Handlee"/>
              </a:rPr>
              <a:t>Piece 6- </a:t>
            </a:r>
            <a:r>
              <a:rPr lang="en-GB" sz="1200" dirty="0">
                <a:solidFill>
                  <a:schemeClr val="dk1"/>
                </a:solidFill>
                <a:latin typeface="+mj-lt"/>
                <a:ea typeface="Handlee"/>
                <a:cs typeface="Handlee"/>
                <a:sym typeface="Handlee"/>
              </a:rPr>
              <a:t>I know what a stranger is and how to stay safe if a stranger approaches me. </a:t>
            </a:r>
          </a:p>
        </p:txBody>
      </p:sp>
      <p:pic>
        <p:nvPicPr>
          <p:cNvPr id="62" name="Google Shape;15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37077" y="4167475"/>
            <a:ext cx="1119605" cy="935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Picture 8" descr="IMG_694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4" t="12567" r="9623" b="7649"/>
          <a:stretch/>
        </p:blipFill>
        <p:spPr bwMode="auto">
          <a:xfrm>
            <a:off x="337144" y="8261291"/>
            <a:ext cx="875594" cy="84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" descr="Fred talk, Fred fingers posters (Read Write Inc Phonics) | Teaching  Resourc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19" y="7012115"/>
            <a:ext cx="764689" cy="1114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Read Write Inc. - YEAR 2 WEBSIT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837" y="6687488"/>
            <a:ext cx="2391344" cy="158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Google Shape;15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28997" y="943304"/>
            <a:ext cx="420238" cy="345194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133;p14"/>
          <p:cNvSpPr txBox="1"/>
          <p:nvPr/>
        </p:nvSpPr>
        <p:spPr>
          <a:xfrm>
            <a:off x="12225947" y="4679102"/>
            <a:ext cx="1519360" cy="738633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latin typeface="+mj-lt"/>
                <a:ea typeface="Handlee"/>
                <a:cs typeface="Handlee"/>
                <a:sym typeface="Handlee"/>
              </a:rPr>
              <a:t>Join in with the number bond song to 10.</a:t>
            </a:r>
            <a:endParaRPr sz="1200" dirty="0">
              <a:latin typeface="+mj-lt"/>
              <a:ea typeface="Handlee"/>
              <a:cs typeface="Handlee"/>
              <a:sym typeface="Handlee"/>
            </a:endParaRPr>
          </a:p>
        </p:txBody>
      </p:sp>
      <p:sp>
        <p:nvSpPr>
          <p:cNvPr id="73" name="Google Shape;139;p14"/>
          <p:cNvSpPr txBox="1"/>
          <p:nvPr/>
        </p:nvSpPr>
        <p:spPr>
          <a:xfrm>
            <a:off x="12869379" y="5857021"/>
            <a:ext cx="1904246" cy="553968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latin typeface="+mj-lt"/>
                <a:ea typeface="Handlee"/>
                <a:cs typeface="Handlee"/>
                <a:sym typeface="Handlee"/>
              </a:rPr>
              <a:t>Oak National Academy- Doubling and Sharing</a:t>
            </a:r>
            <a:endParaRPr sz="1200" dirty="0">
              <a:latin typeface="+mj-lt"/>
              <a:ea typeface="Handlee"/>
              <a:cs typeface="Handlee"/>
              <a:sym typeface="Handlee"/>
            </a:endParaRPr>
          </a:p>
        </p:txBody>
      </p:sp>
      <p:sp>
        <p:nvSpPr>
          <p:cNvPr id="58" name="Google Shape;111;p14"/>
          <p:cNvSpPr txBox="1"/>
          <p:nvPr/>
        </p:nvSpPr>
        <p:spPr>
          <a:xfrm>
            <a:off x="3217315" y="8128363"/>
            <a:ext cx="35190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solidFill>
                  <a:schemeClr val="dk1"/>
                </a:solidFill>
                <a:latin typeface="+mj-lt"/>
                <a:ea typeface="Handlee"/>
                <a:cs typeface="Handlee"/>
                <a:sym typeface="Handlee"/>
              </a:rPr>
              <a:t>Using our phonics to help us read: </a:t>
            </a:r>
            <a:endParaRPr sz="1200" b="1" dirty="0">
              <a:solidFill>
                <a:schemeClr val="dk1"/>
              </a:solidFill>
              <a:latin typeface="+mj-lt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chemeClr val="dk1"/>
                </a:solidFill>
                <a:latin typeface="+mj-lt"/>
                <a:ea typeface="Handlee"/>
                <a:cs typeface="Handlee"/>
                <a:sym typeface="Handlee"/>
              </a:rPr>
              <a:t>Blend and segment known sounds for reading</a:t>
            </a:r>
            <a:endParaRPr sz="1200" dirty="0">
              <a:solidFill>
                <a:schemeClr val="dk1"/>
              </a:solidFill>
              <a:latin typeface="+mj-lt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chemeClr val="dk1"/>
                </a:solidFill>
                <a:latin typeface="+mj-lt"/>
                <a:ea typeface="Handlee"/>
                <a:cs typeface="Handlee"/>
                <a:sym typeface="Handlee"/>
              </a:rPr>
              <a:t>Read simple phrases and sentences made up of words with known letter–sound correspondences and, where necessary, a few exception words. </a:t>
            </a:r>
            <a:endParaRPr sz="1200" dirty="0">
              <a:solidFill>
                <a:schemeClr val="dk1"/>
              </a:solidFill>
              <a:latin typeface="+mj-lt"/>
              <a:ea typeface="Handlee"/>
              <a:cs typeface="Handlee"/>
              <a:sym typeface="Handlee"/>
            </a:endParaRPr>
          </a:p>
        </p:txBody>
      </p:sp>
      <p:sp>
        <p:nvSpPr>
          <p:cNvPr id="65" name="Google Shape;114;p14"/>
          <p:cNvSpPr txBox="1"/>
          <p:nvPr/>
        </p:nvSpPr>
        <p:spPr>
          <a:xfrm>
            <a:off x="7197713" y="8557864"/>
            <a:ext cx="2577932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u="sng" dirty="0">
                <a:latin typeface="+mj-lt"/>
                <a:ea typeface="Handlee"/>
                <a:cs typeface="Handlee"/>
                <a:sym typeface="Handlee"/>
              </a:rPr>
              <a:t>The sheep is on the green hill.</a:t>
            </a:r>
            <a:endParaRPr sz="1800" u="sng" dirty="0">
              <a:latin typeface="+mj-lt"/>
              <a:ea typeface="Handlee"/>
              <a:cs typeface="Handlee"/>
              <a:sym typeface="Handlee"/>
            </a:endParaRPr>
          </a:p>
        </p:txBody>
      </p:sp>
      <p:pic>
        <p:nvPicPr>
          <p:cNvPr id="67" name="Google Shape;153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042996" y="150450"/>
            <a:ext cx="6632949" cy="6172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/>
          <a:srcRect l="69835" t="18339" r="13907" b="53117"/>
          <a:stretch/>
        </p:blipFill>
        <p:spPr>
          <a:xfrm>
            <a:off x="191675" y="4006841"/>
            <a:ext cx="1007367" cy="9943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/>
          <a:srcRect l="70149" t="18525" r="14222" b="53490"/>
          <a:stretch/>
        </p:blipFill>
        <p:spPr>
          <a:xfrm>
            <a:off x="2572975" y="3999814"/>
            <a:ext cx="979744" cy="986320"/>
          </a:xfrm>
          <a:prstGeom prst="rect">
            <a:avLst/>
          </a:prstGeom>
        </p:spPr>
      </p:pic>
      <p:sp>
        <p:nvSpPr>
          <p:cNvPr id="70" name="Google Shape;133;p14"/>
          <p:cNvSpPr txBox="1"/>
          <p:nvPr/>
        </p:nvSpPr>
        <p:spPr>
          <a:xfrm>
            <a:off x="213996" y="3605265"/>
            <a:ext cx="3407482" cy="369302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latin typeface="+mj-lt"/>
                <a:ea typeface="Handlee"/>
                <a:cs typeface="Handlee"/>
                <a:sym typeface="Handlee"/>
              </a:rPr>
              <a:t>Scan the QR codes and join in with the songs.</a:t>
            </a:r>
            <a:endParaRPr sz="1200" dirty="0">
              <a:latin typeface="+mj-lt"/>
              <a:ea typeface="Handlee"/>
              <a:cs typeface="Handlee"/>
              <a:sym typeface="Handlee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/>
          <a:srcRect l="70253" t="18152" r="14013" b="54050"/>
          <a:stretch/>
        </p:blipFill>
        <p:spPr>
          <a:xfrm>
            <a:off x="3510519" y="962377"/>
            <a:ext cx="1014572" cy="100780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/>
          <a:srcRect l="14871" t="25242" r="40235" b="34460"/>
          <a:stretch/>
        </p:blipFill>
        <p:spPr>
          <a:xfrm>
            <a:off x="1037652" y="1725391"/>
            <a:ext cx="1692488" cy="854153"/>
          </a:xfrm>
          <a:prstGeom prst="rect">
            <a:avLst/>
          </a:prstGeom>
        </p:spPr>
      </p:pic>
      <p:pic>
        <p:nvPicPr>
          <p:cNvPr id="76" name="Google Shape;15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90133" y="3787799"/>
            <a:ext cx="426799" cy="308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15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80470" y="5618749"/>
            <a:ext cx="426799" cy="308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/>
          <a:srcRect l="35219" t="27480" r="14432" b="40803"/>
          <a:stretch/>
        </p:blipFill>
        <p:spPr>
          <a:xfrm>
            <a:off x="3929726" y="9212611"/>
            <a:ext cx="1869223" cy="555989"/>
          </a:xfrm>
          <a:prstGeom prst="rect">
            <a:avLst/>
          </a:prstGeom>
        </p:spPr>
      </p:pic>
      <p:pic>
        <p:nvPicPr>
          <p:cNvPr id="20" name="Picture 2" descr="Sheep On The Hill Stock Illustration - Download Image Now - iStock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4929" y="7377675"/>
            <a:ext cx="1327021" cy="1070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/>
          <a:srcRect l="69835" t="18339" r="13907" b="53676"/>
          <a:stretch/>
        </p:blipFill>
        <p:spPr>
          <a:xfrm>
            <a:off x="13712634" y="4614430"/>
            <a:ext cx="1271436" cy="123042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5"/>
          <a:srcRect l="70254" t="18525" r="14117" b="53863"/>
          <a:stretch/>
        </p:blipFill>
        <p:spPr>
          <a:xfrm>
            <a:off x="11754812" y="5412843"/>
            <a:ext cx="1083136" cy="107586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6"/>
          <a:srcRect l="46967" t="21696" r="25026" b="7221"/>
          <a:stretch/>
        </p:blipFill>
        <p:spPr>
          <a:xfrm>
            <a:off x="13755767" y="200147"/>
            <a:ext cx="1190075" cy="1698197"/>
          </a:xfrm>
          <a:prstGeom prst="rect">
            <a:avLst/>
          </a:prstGeom>
        </p:spPr>
      </p:pic>
      <p:pic>
        <p:nvPicPr>
          <p:cNvPr id="83" name="Picture 82" descr="Rain cloud craft | Preschool weather, Weather theme, Weather crafts"/>
          <p:cNvPicPr/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6324" y="1154917"/>
            <a:ext cx="1224795" cy="1555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4" descr="DIY rain stick craft that actually sounds like rain! - Gift of Curiosity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0223" y="3688987"/>
            <a:ext cx="1197327" cy="798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9"/>
          <a:srcRect l="70149" t="17965" r="14222" b="53490"/>
          <a:stretch/>
        </p:blipFill>
        <p:spPr>
          <a:xfrm>
            <a:off x="1404131" y="3972222"/>
            <a:ext cx="981389" cy="100773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0"/>
          <a:srcRect l="70043" t="18338" r="13803" b="54050"/>
          <a:stretch/>
        </p:blipFill>
        <p:spPr>
          <a:xfrm>
            <a:off x="3717854" y="2242819"/>
            <a:ext cx="1257696" cy="1208695"/>
          </a:xfrm>
          <a:prstGeom prst="rect">
            <a:avLst/>
          </a:prstGeom>
        </p:spPr>
      </p:pic>
      <p:sp>
        <p:nvSpPr>
          <p:cNvPr id="88" name="Google Shape;95;p1"/>
          <p:cNvSpPr/>
          <p:nvPr/>
        </p:nvSpPr>
        <p:spPr>
          <a:xfrm rot="16200000">
            <a:off x="2881165" y="2662995"/>
            <a:ext cx="914911" cy="699523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061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133;p14"/>
          <p:cNvSpPr txBox="1"/>
          <p:nvPr/>
        </p:nvSpPr>
        <p:spPr>
          <a:xfrm>
            <a:off x="312088" y="2906891"/>
            <a:ext cx="2503337" cy="369302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latin typeface="+mj-lt"/>
                <a:ea typeface="Handlee"/>
                <a:cs typeface="Handlee"/>
                <a:sym typeface="Handlee"/>
              </a:rPr>
              <a:t>Colours of the Rainbow song…</a:t>
            </a:r>
            <a:endParaRPr sz="1200" dirty="0">
              <a:latin typeface="+mj-lt"/>
              <a:ea typeface="Handlee"/>
              <a:cs typeface="Handlee"/>
              <a:sym typeface="Handlee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78da763-59ca-454f-b1fe-423d80167795" xsi:nil="true"/>
    <lcf76f155ced4ddcb4097134ff3c332f xmlns="97dc12a6-9982-40db-91d1-36d1e097c8cf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C30D529BE9D0342B4409CE8870925C3" ma:contentTypeVersion="13" ma:contentTypeDescription="Create a new document." ma:contentTypeScope="" ma:versionID="fec4aa6ad5ee0fa67907533192dc5518">
  <xsd:schema xmlns:xsd="http://www.w3.org/2001/XMLSchema" xmlns:xs="http://www.w3.org/2001/XMLSchema" xmlns:p="http://schemas.microsoft.com/office/2006/metadata/properties" xmlns:ns2="97dc12a6-9982-40db-91d1-36d1e097c8cf" xmlns:ns3="678da763-59ca-454f-b1fe-423d80167795" targetNamespace="http://schemas.microsoft.com/office/2006/metadata/properties" ma:root="true" ma:fieldsID="424c635c00d01f7b5c005e3ae3f4b33f" ns2:_="" ns3:_="">
    <xsd:import namespace="97dc12a6-9982-40db-91d1-36d1e097c8cf"/>
    <xsd:import namespace="678da763-59ca-454f-b1fe-423d8016779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dc12a6-9982-40db-91d1-36d1e097c8c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016ce4ac-6315-4f36-a460-8935a6fcbf7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8da763-59ca-454f-b1fe-423d80167795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8138819b-dab2-497e-8b91-95e539088d6b}" ma:internalName="TaxCatchAll" ma:showField="CatchAllData" ma:web="678da763-59ca-454f-b1fe-423d8016779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DD7002D-19B1-41DC-BDE2-B54DC3193DDF}">
  <ds:schemaRefs>
    <ds:schemaRef ds:uri="97dc12a6-9982-40db-91d1-36d1e097c8cf"/>
    <ds:schemaRef ds:uri="http://purl.org/dc/terms/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678da763-59ca-454f-b1fe-423d80167795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8208C698-5D17-4EEA-AEA6-FD0BB4E9933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E4CE2E3-3309-4935-9405-D96DE2DAC0B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7dc12a6-9982-40db-91d1-36d1e097c8cf"/>
    <ds:schemaRef ds:uri="678da763-59ca-454f-b1fe-423d8016779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742</Words>
  <Application>Microsoft Office PowerPoint</Application>
  <PresentationFormat>Custom</PresentationFormat>
  <Paragraphs>124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5" baseType="lpstr">
      <vt:lpstr>Handlee</vt:lpstr>
      <vt:lpstr>Arial</vt:lpstr>
      <vt:lpstr>Simple Light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Leanne Crossley</dc:creator>
  <cp:lastModifiedBy>Jen Mace</cp:lastModifiedBy>
  <cp:revision>34</cp:revision>
  <dcterms:modified xsi:type="dcterms:W3CDTF">2023-12-18T10:05:34Z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0x010100BC30D529BE9D0342B4409CE8870925C3</vt:lpwstr>
  </property>
  <property fmtid="{D5CDD505-2E9C-101B-9397-08002B2CF9AE}" pid="3" name="MediaServiceImageTags">
    <vt:lpwstr/>
  </property>
</Properties>
</file>